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5" r:id="rId2"/>
    <p:sldId id="374" r:id="rId3"/>
    <p:sldId id="289" r:id="rId4"/>
    <p:sldId id="335" r:id="rId5"/>
    <p:sldId id="367" r:id="rId6"/>
    <p:sldId id="368" r:id="rId7"/>
    <p:sldId id="375" r:id="rId8"/>
    <p:sldId id="369" r:id="rId9"/>
    <p:sldId id="370" r:id="rId10"/>
    <p:sldId id="364" r:id="rId11"/>
    <p:sldId id="363" r:id="rId12"/>
    <p:sldId id="276" r:id="rId13"/>
    <p:sldId id="32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0000"/>
    <a:srgbClr val="FFFFFF"/>
    <a:srgbClr val="F828CB"/>
    <a:srgbClr val="24D3FC"/>
    <a:srgbClr val="FF9900"/>
    <a:srgbClr val="CC00CC"/>
    <a:srgbClr val="009900"/>
    <a:srgbClr val="55B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26" autoAdjust="0"/>
    <p:restoredTop sz="94434" autoAdjust="0"/>
  </p:normalViewPr>
  <p:slideViewPr>
    <p:cSldViewPr>
      <p:cViewPr varScale="1">
        <p:scale>
          <a:sx n="72" d="100"/>
          <a:sy n="72" d="100"/>
        </p:scale>
        <p:origin x="90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CA1F67-FF91-4DF0-A220-F0A2A38770BF}" type="datetimeFigureOut">
              <a:rPr lang="en-US" smtClean="0"/>
              <a:pPr/>
              <a:t>10/9/2020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5C0450-067E-47A3-A6C4-3C67D1B27E0B}" type="slidenum">
              <a:rPr lang="en-US" smtClean="0"/>
              <a:pPr/>
              <a:t>‹#›</a:t>
            </a:fld>
            <a:endParaRPr lang="en-US"/>
          </a:p>
        </p:txBody>
      </p:sp>
    </p:spTree>
    <p:extLst>
      <p:ext uri="{BB962C8B-B14F-4D97-AF65-F5344CB8AC3E}">
        <p14:creationId xmlns:p14="http://schemas.microsoft.com/office/powerpoint/2010/main" val="4198063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vi-VN">
              <a:latin typeface="Arial" panose="020B0604020202020204" pitchFamily="34" charset="0"/>
              <a:cs typeface="Arial" panose="020B0604020202020204" pitchFamily="34" charset="0"/>
            </a:endParaRPr>
          </a:p>
        </p:txBody>
      </p:sp>
      <p:sp>
        <p:nvSpPr>
          <p:cNvPr id="38916" name="Slide Number Placehold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DCA859-F7CF-4762-8FDF-B503F168FC88}" type="slidenum">
              <a:rPr lang="en-US"/>
              <a:pPr eaLnBrk="1" hangingPunct="1"/>
              <a:t>2</a:t>
            </a:fld>
            <a:endParaRPr lang="en-US"/>
          </a:p>
        </p:txBody>
      </p:sp>
    </p:spTree>
    <p:extLst>
      <p:ext uri="{BB962C8B-B14F-4D97-AF65-F5344CB8AC3E}">
        <p14:creationId xmlns:p14="http://schemas.microsoft.com/office/powerpoint/2010/main" val="1454250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endParaRPr lang="vi-VN">
              <a:latin typeface="Arial" panose="020B0604020202020204" pitchFamily="34" charset="0"/>
              <a:cs typeface="Arial" panose="020B0604020202020204" pitchFamily="34" charset="0"/>
            </a:endParaRPr>
          </a:p>
        </p:txBody>
      </p:sp>
      <p:sp>
        <p:nvSpPr>
          <p:cNvPr id="37892" name="Slide Number Placehold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CA95BA-FEE9-44D5-BF2B-08A75C8AA06C}" type="slidenum">
              <a:rPr lang="en-US"/>
              <a:pPr eaLnBrk="1" hangingPunct="1"/>
              <a:t>3</a:t>
            </a:fld>
            <a:endParaRPr lang="en-US"/>
          </a:p>
        </p:txBody>
      </p:sp>
    </p:spTree>
    <p:extLst>
      <p:ext uri="{BB962C8B-B14F-4D97-AF65-F5344CB8AC3E}">
        <p14:creationId xmlns:p14="http://schemas.microsoft.com/office/powerpoint/2010/main" val="1137911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vi-VN">
              <a:latin typeface="Arial" panose="020B0604020202020204" pitchFamily="34" charset="0"/>
              <a:cs typeface="Arial" panose="020B0604020202020204" pitchFamily="34" charset="0"/>
            </a:endParaRPr>
          </a:p>
        </p:txBody>
      </p:sp>
      <p:sp>
        <p:nvSpPr>
          <p:cNvPr id="38916" name="Slide Number Placehold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DCA859-F7CF-4762-8FDF-B503F168FC88}" type="slidenum">
              <a:rPr lang="en-US"/>
              <a:pPr eaLnBrk="1" hangingPunct="1"/>
              <a:t>4</a:t>
            </a:fld>
            <a:endParaRPr lang="en-US"/>
          </a:p>
        </p:txBody>
      </p:sp>
    </p:spTree>
    <p:extLst>
      <p:ext uri="{BB962C8B-B14F-4D97-AF65-F5344CB8AC3E}">
        <p14:creationId xmlns:p14="http://schemas.microsoft.com/office/powerpoint/2010/main" val="428899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vi-VN">
              <a:latin typeface="Arial" panose="020B0604020202020204" pitchFamily="34" charset="0"/>
              <a:cs typeface="Arial" panose="020B0604020202020204" pitchFamily="34" charset="0"/>
            </a:endParaRPr>
          </a:p>
        </p:txBody>
      </p:sp>
      <p:sp>
        <p:nvSpPr>
          <p:cNvPr id="38916" name="Slide Number Placehold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DCA859-F7CF-4762-8FDF-B503F168FC88}" type="slidenum">
              <a:rPr lang="en-US"/>
              <a:pPr eaLnBrk="1" hangingPunct="1"/>
              <a:t>5</a:t>
            </a:fld>
            <a:endParaRPr lang="en-US"/>
          </a:p>
        </p:txBody>
      </p:sp>
    </p:spTree>
    <p:extLst>
      <p:ext uri="{BB962C8B-B14F-4D97-AF65-F5344CB8AC3E}">
        <p14:creationId xmlns:p14="http://schemas.microsoft.com/office/powerpoint/2010/main" val="3753664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vi-VN">
              <a:latin typeface="Arial" panose="020B0604020202020204" pitchFamily="34" charset="0"/>
              <a:cs typeface="Arial" panose="020B0604020202020204" pitchFamily="34" charset="0"/>
            </a:endParaRPr>
          </a:p>
        </p:txBody>
      </p:sp>
      <p:sp>
        <p:nvSpPr>
          <p:cNvPr id="38916" name="Slide Number Placehold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DCA859-F7CF-4762-8FDF-B503F168FC88}" type="slidenum">
              <a:rPr lang="en-US"/>
              <a:pPr eaLnBrk="1" hangingPunct="1"/>
              <a:t>6</a:t>
            </a:fld>
            <a:endParaRPr lang="en-US"/>
          </a:p>
        </p:txBody>
      </p:sp>
    </p:spTree>
    <p:extLst>
      <p:ext uri="{BB962C8B-B14F-4D97-AF65-F5344CB8AC3E}">
        <p14:creationId xmlns:p14="http://schemas.microsoft.com/office/powerpoint/2010/main" val="230203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vi-VN">
              <a:latin typeface="Arial" panose="020B0604020202020204" pitchFamily="34" charset="0"/>
              <a:cs typeface="Arial" panose="020B0604020202020204" pitchFamily="34" charset="0"/>
            </a:endParaRPr>
          </a:p>
        </p:txBody>
      </p:sp>
      <p:sp>
        <p:nvSpPr>
          <p:cNvPr id="38916" name="Slide Number Placehold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DCA859-F7CF-4762-8FDF-B503F168FC88}" type="slidenum">
              <a:rPr lang="en-US"/>
              <a:pPr eaLnBrk="1" hangingPunct="1"/>
              <a:t>7</a:t>
            </a:fld>
            <a:endParaRPr lang="en-US"/>
          </a:p>
        </p:txBody>
      </p:sp>
    </p:spTree>
    <p:extLst>
      <p:ext uri="{BB962C8B-B14F-4D97-AF65-F5344CB8AC3E}">
        <p14:creationId xmlns:p14="http://schemas.microsoft.com/office/powerpoint/2010/main" val="586010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vi-VN">
              <a:latin typeface="Arial" panose="020B0604020202020204" pitchFamily="34" charset="0"/>
              <a:cs typeface="Arial" panose="020B0604020202020204" pitchFamily="34" charset="0"/>
            </a:endParaRPr>
          </a:p>
        </p:txBody>
      </p:sp>
      <p:sp>
        <p:nvSpPr>
          <p:cNvPr id="38916" name="Slide Number Placehold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DCA859-F7CF-4762-8FDF-B503F168FC88}" type="slidenum">
              <a:rPr lang="en-US"/>
              <a:pPr eaLnBrk="1" hangingPunct="1"/>
              <a:t>8</a:t>
            </a:fld>
            <a:endParaRPr lang="en-US"/>
          </a:p>
        </p:txBody>
      </p:sp>
    </p:spTree>
    <p:extLst>
      <p:ext uri="{BB962C8B-B14F-4D97-AF65-F5344CB8AC3E}">
        <p14:creationId xmlns:p14="http://schemas.microsoft.com/office/powerpoint/2010/main" val="1164247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vi-VN">
              <a:latin typeface="Arial" panose="020B0604020202020204" pitchFamily="34" charset="0"/>
              <a:cs typeface="Arial" panose="020B0604020202020204" pitchFamily="34" charset="0"/>
            </a:endParaRPr>
          </a:p>
        </p:txBody>
      </p:sp>
      <p:sp>
        <p:nvSpPr>
          <p:cNvPr id="38916" name="Slide Number Placehold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DCA859-F7CF-4762-8FDF-B503F168FC88}" type="slidenum">
              <a:rPr lang="en-US"/>
              <a:pPr eaLnBrk="1" hangingPunct="1"/>
              <a:t>9</a:t>
            </a:fld>
            <a:endParaRPr lang="en-US"/>
          </a:p>
        </p:txBody>
      </p:sp>
    </p:spTree>
    <p:extLst>
      <p:ext uri="{BB962C8B-B14F-4D97-AF65-F5344CB8AC3E}">
        <p14:creationId xmlns:p14="http://schemas.microsoft.com/office/powerpoint/2010/main" val="2512082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D8287A-0DCA-4878-8F4D-B4C02FA4C34A}"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80D8-DE21-4A0E-A046-87A52A56E8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D8287A-0DCA-4878-8F4D-B4C02FA4C34A}"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80D8-DE21-4A0E-A046-87A52A56E8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D8287A-0DCA-4878-8F4D-B4C02FA4C34A}"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80D8-DE21-4A0E-A046-87A52A56E8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D8287A-0DCA-4878-8F4D-B4C02FA4C34A}"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80D8-DE21-4A0E-A046-87A52A56E8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D8287A-0DCA-4878-8F4D-B4C02FA4C34A}"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80D8-DE21-4A0E-A046-87A52A56E8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D8287A-0DCA-4878-8F4D-B4C02FA4C34A}" type="datetimeFigureOut">
              <a:rPr lang="en-US" smtClean="0"/>
              <a:pPr/>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680D8-DE21-4A0E-A046-87A52A56E8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D8287A-0DCA-4878-8F4D-B4C02FA4C34A}" type="datetimeFigureOut">
              <a:rPr lang="en-US" smtClean="0"/>
              <a:pPr/>
              <a:t>10/9/2020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5680D8-DE21-4A0E-A046-87A52A56E8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D8287A-0DCA-4878-8F4D-B4C02FA4C34A}" type="datetimeFigureOut">
              <a:rPr lang="en-US" smtClean="0"/>
              <a:pPr/>
              <a:t>10/9/2020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5680D8-DE21-4A0E-A046-87A52A56E8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8287A-0DCA-4878-8F4D-B4C02FA4C34A}" type="datetimeFigureOut">
              <a:rPr lang="en-US" smtClean="0"/>
              <a:pPr/>
              <a:t>10/9/2020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5680D8-DE21-4A0E-A046-87A52A56E8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D8287A-0DCA-4878-8F4D-B4C02FA4C34A}" type="datetimeFigureOut">
              <a:rPr lang="en-US" smtClean="0"/>
              <a:pPr/>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680D8-DE21-4A0E-A046-87A52A56E8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D8287A-0DCA-4878-8F4D-B4C02FA4C34A}" type="datetimeFigureOut">
              <a:rPr lang="en-US" smtClean="0"/>
              <a:pPr/>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680D8-DE21-4A0E-A046-87A52A56E8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8287A-0DCA-4878-8F4D-B4C02FA4C34A}" type="datetimeFigureOut">
              <a:rPr lang="en-US" smtClean="0"/>
              <a:pPr/>
              <a:t>10/9/2020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680D8-DE21-4A0E-A046-87A52A56E8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137" name="WordArt 17"/>
          <p:cNvSpPr>
            <a:spLocks noChangeArrowheads="1" noChangeShapeType="1" noTextEdit="1"/>
          </p:cNvSpPr>
          <p:nvPr/>
        </p:nvSpPr>
        <p:spPr bwMode="auto">
          <a:xfrm>
            <a:off x="609600" y="1066800"/>
            <a:ext cx="8153400" cy="153749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00376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WELCOME TO </a:t>
            </a:r>
            <a:r>
              <a:rPr lang="en-US" sz="3600" b="1" kern="10">
                <a:solidFill>
                  <a:srgbClr val="00376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CLASS 9A1</a:t>
            </a:r>
            <a:endParaRPr lang="en-US" sz="3600" b="1" kern="10" dirty="0">
              <a:solidFill>
                <a:srgbClr val="00376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a:r>
              <a:rPr lang="en-US" sz="3200" b="1" i="1" kern="10" dirty="0">
                <a:solidFill>
                  <a:srgbClr val="00376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Teacher: La </a:t>
            </a:r>
            <a:r>
              <a:rPr lang="en-US" sz="3200" b="1" i="1" kern="10" dirty="0" err="1">
                <a:solidFill>
                  <a:srgbClr val="00376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Quynh</a:t>
            </a:r>
            <a:r>
              <a:rPr lang="en-US" sz="3200" b="1" i="1" kern="10" dirty="0">
                <a:solidFill>
                  <a:srgbClr val="00376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Chi</a:t>
            </a:r>
            <a:endParaRPr lang="vi-VN" sz="3200" b="1" i="1" kern="10" dirty="0">
              <a:solidFill>
                <a:srgbClr val="00376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3597322" y="271825"/>
            <a:ext cx="5562600" cy="461665"/>
          </a:xfrm>
          <a:prstGeom prst="rect">
            <a:avLst/>
          </a:prstGeom>
          <a:noFill/>
          <a:effectLst>
            <a:outerShdw blurRad="50800" dist="38100" dir="18900000" algn="bl" rotWithShape="0">
              <a:prstClr val="black">
                <a:alpha val="40000"/>
              </a:prstClr>
            </a:outerShdw>
          </a:effectLst>
          <a:scene3d>
            <a:camera prst="perspectiveRight"/>
            <a:lightRig rig="threePt" dir="t"/>
          </a:scene3d>
        </p:spPr>
        <p:txBody>
          <a:bodyPr wrap="square" rtlCol="0">
            <a:spAutoFit/>
          </a:bodyPr>
          <a:lstStyle/>
          <a:p>
            <a:r>
              <a:rPr lang="en-US" sz="2400" b="1" dirty="0">
                <a:solidFill>
                  <a:srgbClr val="FF0000"/>
                </a:solidFill>
                <a:latin typeface="Comic Sans MS" panose="030F0702030302020204" pitchFamily="66" charset="0"/>
              </a:rPr>
              <a:t>NGU HIEP SECONDARY SCHOOL</a:t>
            </a:r>
            <a:endParaRPr lang="vi-VN" sz="2400" b="1" dirty="0">
              <a:solidFill>
                <a:srgbClr val="FF0000"/>
              </a:solidFill>
            </a:endParaRPr>
          </a:p>
        </p:txBody>
      </p:sp>
    </p:spTree>
    <p:extLst>
      <p:ext uri="{BB962C8B-B14F-4D97-AF65-F5344CB8AC3E}">
        <p14:creationId xmlns:p14="http://schemas.microsoft.com/office/powerpoint/2010/main" val="2302114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137"/>
                                        </p:tgtEl>
                                        <p:attrNameLst>
                                          <p:attrName>style.visibility</p:attrName>
                                        </p:attrNameLst>
                                      </p:cBhvr>
                                      <p:to>
                                        <p:strVal val="visible"/>
                                      </p:to>
                                    </p:set>
                                    <p:animEffect transition="in" filter="diamond(in)">
                                      <p:cBhvr>
                                        <p:cTn id="7" dur="2000"/>
                                        <p:tgtEl>
                                          <p:spTgt spid="5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9A480C-6E39-4D95-8283-87761AE1CFB7}"/>
              </a:ext>
            </a:extLst>
          </p:cNvPr>
          <p:cNvSpPr/>
          <p:nvPr/>
        </p:nvSpPr>
        <p:spPr>
          <a:xfrm>
            <a:off x="121300" y="1752600"/>
            <a:ext cx="4000500" cy="2246769"/>
          </a:xfrm>
          <a:prstGeom prst="rect">
            <a:avLst/>
          </a:prstGeom>
        </p:spPr>
        <p:txBody>
          <a:bodyPr wrap="square">
            <a:spAutoFit/>
          </a:bodyPr>
          <a:lstStyle/>
          <a:p>
            <a:pPr algn="just"/>
            <a:r>
              <a:rPr lang="en-US" sz="2000" b="1" dirty="0">
                <a:solidFill>
                  <a:srgbClr val="FF0000"/>
                </a:solidFill>
                <a:latin typeface="Times New Roman" panose="02020603050405020304" pitchFamily="18" charset="0"/>
                <a:cs typeface="Times New Roman" panose="02020603050405020304" pitchFamily="18" charset="0"/>
              </a:rPr>
              <a:t>1.</a:t>
            </a:r>
            <a:endParaRPr lang="en-US" sz="2000" dirty="0">
              <a:solidFill>
                <a:srgbClr val="FF0000"/>
              </a:solidFill>
              <a:latin typeface="Times New Roman" panose="02020603050405020304" pitchFamily="18" charset="0"/>
              <a:cs typeface="Times New Roman" panose="02020603050405020304" pitchFamily="18" charset="0"/>
            </a:endParaRPr>
          </a:p>
          <a:p>
            <a:pPr algn="just"/>
            <a:r>
              <a:rPr lang="en-US" sz="2000" dirty="0">
                <a:solidFill>
                  <a:srgbClr val="000000"/>
                </a:solidFill>
                <a:latin typeface="Times New Roman" panose="02020603050405020304" pitchFamily="18" charset="0"/>
                <a:cs typeface="Times New Roman" panose="02020603050405020304" pitchFamily="18" charset="0"/>
              </a:rPr>
              <a:t>SEMINAR ABOUT FEATURES OF CITY LIFE</a:t>
            </a:r>
          </a:p>
          <a:p>
            <a:pPr algn="just"/>
            <a:r>
              <a:rPr lang="en-US" sz="2000" dirty="0">
                <a:solidFill>
                  <a:srgbClr val="000000"/>
                </a:solidFill>
                <a:latin typeface="Times New Roman" panose="02020603050405020304" pitchFamily="18" charset="0"/>
                <a:cs typeface="Times New Roman" panose="02020603050405020304" pitchFamily="18" charset="0"/>
              </a:rPr>
              <a:t>Monday Nov 10th in town hall</a:t>
            </a:r>
          </a:p>
          <a:p>
            <a:pPr algn="just"/>
            <a:r>
              <a:rPr lang="en-US" sz="2000" dirty="0">
                <a:solidFill>
                  <a:srgbClr val="000000"/>
                </a:solidFill>
                <a:latin typeface="Times New Roman" panose="02020603050405020304" pitchFamily="18" charset="0"/>
                <a:cs typeface="Times New Roman" panose="02020603050405020304" pitchFamily="18" charset="0"/>
              </a:rPr>
              <a:t>All teenage girls are welcome</a:t>
            </a:r>
          </a:p>
          <a:p>
            <a:pPr algn="just"/>
            <a:r>
              <a:rPr lang="en-US" sz="2000" dirty="0">
                <a:solidFill>
                  <a:srgbClr val="000000"/>
                </a:solidFill>
                <a:latin typeface="Times New Roman" panose="02020603050405020304" pitchFamily="18" charset="0"/>
                <a:cs typeface="Times New Roman" panose="02020603050405020304" pitchFamily="18" charset="0"/>
              </a:rPr>
              <a:t>For further detail, ring </a:t>
            </a:r>
            <a:r>
              <a:rPr lang="en-US" sz="2000" dirty="0" err="1">
                <a:solidFill>
                  <a:srgbClr val="000000"/>
                </a:solidFill>
                <a:latin typeface="Times New Roman" panose="02020603050405020304" pitchFamily="18" charset="0"/>
                <a:cs typeface="Times New Roman" panose="02020603050405020304" pitchFamily="18" charset="0"/>
              </a:rPr>
              <a:t>Trang</a:t>
            </a:r>
            <a:r>
              <a:rPr lang="en-US" sz="2000" dirty="0">
                <a:solidFill>
                  <a:srgbClr val="000000"/>
                </a:solidFill>
                <a:latin typeface="Times New Roman" panose="02020603050405020304" pitchFamily="18" charset="0"/>
                <a:cs typeface="Times New Roman" panose="02020603050405020304" pitchFamily="18" charset="0"/>
              </a:rPr>
              <a:t> - 098456789</a:t>
            </a:r>
            <a:endParaRPr lang="en-US"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908BB8D-B7FB-4FCC-88B1-1620BFF108B7}"/>
              </a:ext>
            </a:extLst>
          </p:cNvPr>
          <p:cNvSpPr/>
          <p:nvPr/>
        </p:nvSpPr>
        <p:spPr>
          <a:xfrm>
            <a:off x="4724400" y="1600200"/>
            <a:ext cx="3657600" cy="3170099"/>
          </a:xfrm>
          <a:prstGeom prst="rect">
            <a:avLst/>
          </a:prstGeom>
        </p:spPr>
        <p:txBody>
          <a:bodyPr wrap="square">
            <a:spAutoFit/>
          </a:bodyPr>
          <a:lstStyle/>
          <a:p>
            <a:pPr algn="just"/>
            <a:r>
              <a:rPr lang="en-US" sz="2000" b="1" dirty="0">
                <a:solidFill>
                  <a:srgbClr val="FF0000"/>
                </a:solidFill>
                <a:latin typeface="Times New Roman" panose="02020603050405020304" pitchFamily="18" charset="0"/>
                <a:cs typeface="Times New Roman" panose="02020603050405020304" pitchFamily="18" charset="0"/>
              </a:rPr>
              <a:t>2.</a:t>
            </a:r>
            <a:endParaRPr lang="en-US" sz="2000" dirty="0">
              <a:solidFill>
                <a:srgbClr val="FF0000"/>
              </a:solidFill>
              <a:latin typeface="Times New Roman" panose="02020603050405020304" pitchFamily="18" charset="0"/>
              <a:cs typeface="Times New Roman" panose="02020603050405020304" pitchFamily="18" charset="0"/>
            </a:endParaRPr>
          </a:p>
          <a:p>
            <a:pPr algn="just"/>
            <a:r>
              <a:rPr lang="en-US" sz="2000" dirty="0">
                <a:solidFill>
                  <a:srgbClr val="000000"/>
                </a:solidFill>
                <a:latin typeface="Times New Roman" panose="02020603050405020304" pitchFamily="18" charset="0"/>
                <a:cs typeface="Times New Roman" panose="02020603050405020304" pitchFamily="18" charset="0"/>
              </a:rPr>
              <a:t>ONE-DAY TRIP AROUND THE CITY</a:t>
            </a:r>
          </a:p>
          <a:p>
            <a:pPr algn="just"/>
            <a:r>
              <a:rPr lang="en-US" sz="2000" dirty="0">
                <a:solidFill>
                  <a:srgbClr val="000000"/>
                </a:solidFill>
                <a:latin typeface="Times New Roman" panose="02020603050405020304" pitchFamily="18" charset="0"/>
                <a:cs typeface="Times New Roman" panose="02020603050405020304" pitchFamily="18" charset="0"/>
              </a:rPr>
              <a:t>Sun 29th Oct in Hanoi</a:t>
            </a:r>
          </a:p>
          <a:p>
            <a:pPr algn="just"/>
            <a:r>
              <a:rPr lang="en-US" sz="2000" dirty="0">
                <a:solidFill>
                  <a:srgbClr val="000000"/>
                </a:solidFill>
                <a:latin typeface="Times New Roman" panose="02020603050405020304" pitchFamily="18" charset="0"/>
                <a:cs typeface="Times New Roman" panose="02020603050405020304" pitchFamily="18" charset="0"/>
              </a:rPr>
              <a:t>Ngoc Son Temple - </a:t>
            </a:r>
            <a:r>
              <a:rPr lang="en-US" sz="2000" dirty="0" err="1">
                <a:solidFill>
                  <a:srgbClr val="000000"/>
                </a:solidFill>
                <a:latin typeface="Times New Roman" panose="02020603050405020304" pitchFamily="18" charset="0"/>
                <a:cs typeface="Times New Roman" panose="02020603050405020304" pitchFamily="18" charset="0"/>
              </a:rPr>
              <a:t>Hoan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Kiem</a:t>
            </a:r>
            <a:r>
              <a:rPr lang="en-US" sz="2000" dirty="0">
                <a:solidFill>
                  <a:srgbClr val="000000"/>
                </a:solidFill>
                <a:latin typeface="Times New Roman" panose="02020603050405020304" pitchFamily="18" charset="0"/>
                <a:cs typeface="Times New Roman" panose="02020603050405020304" pitchFamily="18" charset="0"/>
              </a:rPr>
              <a:t> Lake – Ancient town – Dong </a:t>
            </a:r>
            <a:r>
              <a:rPr lang="en-US" sz="2000" dirty="0" err="1">
                <a:solidFill>
                  <a:srgbClr val="000000"/>
                </a:solidFill>
                <a:latin typeface="Times New Roman" panose="02020603050405020304" pitchFamily="18" charset="0"/>
                <a:cs typeface="Times New Roman" panose="02020603050405020304" pitchFamily="18" charset="0"/>
              </a:rPr>
              <a:t>Xuan</a:t>
            </a:r>
            <a:r>
              <a:rPr lang="en-US" sz="2000" dirty="0">
                <a:solidFill>
                  <a:srgbClr val="000000"/>
                </a:solidFill>
                <a:latin typeface="Times New Roman" panose="02020603050405020304" pitchFamily="18" charset="0"/>
                <a:cs typeface="Times New Roman" panose="02020603050405020304" pitchFamily="18" charset="0"/>
              </a:rPr>
              <a:t> market – One-pillar Pagoda – Temple of Literature</a:t>
            </a:r>
          </a:p>
          <a:p>
            <a:pPr algn="just"/>
            <a:r>
              <a:rPr lang="en-US" sz="2000" dirty="0">
                <a:solidFill>
                  <a:srgbClr val="000000"/>
                </a:solidFill>
                <a:latin typeface="Times New Roman" panose="02020603050405020304" pitchFamily="18" charset="0"/>
                <a:cs typeface="Times New Roman" panose="02020603050405020304" pitchFamily="18" charset="0"/>
              </a:rPr>
              <a:t>For more information, call hotline: 1900-232323 (Mr. X)</a:t>
            </a:r>
            <a:endParaRPr lang="en-US" sz="20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457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1981200"/>
            <a:ext cx="8839200" cy="2215991"/>
          </a:xfrm>
          <a:prstGeom prst="rect">
            <a:avLst/>
          </a:prstGeom>
          <a:noFill/>
        </p:spPr>
        <p:txBody>
          <a:bodyPr wrap="square" rtlCol="0">
            <a:spAutoFit/>
          </a:bodyPr>
          <a:lstStyle/>
          <a:p>
            <a:pPr algn="ctr"/>
            <a:r>
              <a:rPr lang="en-US" sz="13800" b="1">
                <a:latin typeface="Bradley Hand ITC" panose="03070402050302030203" pitchFamily="66" charset="0"/>
              </a:rPr>
              <a:t>PROJECT</a:t>
            </a:r>
            <a:endParaRPr lang="vi-VN" sz="13800" b="1" dirty="0"/>
          </a:p>
        </p:txBody>
      </p:sp>
    </p:spTree>
    <p:extLst>
      <p:ext uri="{BB962C8B-B14F-4D97-AF65-F5344CB8AC3E}">
        <p14:creationId xmlns:p14="http://schemas.microsoft.com/office/powerpoint/2010/main" val="77458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ectangle 6"/>
          <p:cNvSpPr/>
          <p:nvPr/>
        </p:nvSpPr>
        <p:spPr>
          <a:xfrm>
            <a:off x="1524000" y="838200"/>
            <a:ext cx="6400800" cy="1107996"/>
          </a:xfrm>
          <a:prstGeom prst="rect">
            <a:avLst/>
          </a:prstGeom>
          <a:noFill/>
          <a:scene3d>
            <a:camera prst="orthographicFront">
              <a:rot lat="300000" lon="0" rev="0"/>
            </a:camera>
            <a:lightRig rig="threePt" dir="t"/>
          </a:scene3d>
        </p:spPr>
        <p:txBody>
          <a:bodyPr wrap="square" lIns="91440" tIns="45720" rIns="91440" bIns="45720">
            <a:spAutoFit/>
          </a:bodyPr>
          <a:lstStyle/>
          <a:p>
            <a:pPr algn="ctr"/>
            <a:r>
              <a:rPr lang="en-US" sz="6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rPr>
              <a:t>HOMEWORK</a:t>
            </a:r>
          </a:p>
        </p:txBody>
      </p:sp>
      <p:sp>
        <p:nvSpPr>
          <p:cNvPr id="6" name="Subtitle 5"/>
          <p:cNvSpPr>
            <a:spLocks noGrp="1"/>
          </p:cNvSpPr>
          <p:nvPr>
            <p:ph type="subTitle" idx="1"/>
          </p:nvPr>
        </p:nvSpPr>
        <p:spPr>
          <a:xfrm>
            <a:off x="762000" y="4191000"/>
            <a:ext cx="7391400" cy="1676400"/>
          </a:xfrm>
        </p:spPr>
        <p:txBody>
          <a:bodyPr>
            <a:normAutofit/>
          </a:bodyPr>
          <a:lstStyle/>
          <a:p>
            <a:pPr marL="514350" indent="-514350" algn="l">
              <a:buAutoNum type="arabicPeriod"/>
            </a:pPr>
            <a:r>
              <a:rPr lang="en-US" sz="3600" b="1" dirty="0">
                <a:solidFill>
                  <a:srgbClr val="0000FF"/>
                </a:solidFill>
                <a:latin typeface="Times New Roman" pitchFamily="18" charset="0"/>
                <a:cs typeface="Times New Roman" pitchFamily="18" charset="0"/>
              </a:rPr>
              <a:t>Do exercises in Looking back</a:t>
            </a:r>
          </a:p>
          <a:p>
            <a:pPr marL="514350" indent="-514350" algn="l">
              <a:buAutoNum type="arabicPeriod"/>
            </a:pPr>
            <a:r>
              <a:rPr lang="en-US" sz="3600" b="1" dirty="0">
                <a:solidFill>
                  <a:srgbClr val="0000FF"/>
                </a:solidFill>
                <a:latin typeface="Times New Roman" pitchFamily="18" charset="0"/>
                <a:cs typeface="Times New Roman" pitchFamily="18" charset="0"/>
              </a:rPr>
              <a:t>Prepare </a:t>
            </a:r>
            <a:r>
              <a:rPr lang="en-US" sz="3600" b="1">
                <a:solidFill>
                  <a:srgbClr val="0000FF"/>
                </a:solidFill>
                <a:latin typeface="Times New Roman" pitchFamily="18" charset="0"/>
                <a:cs typeface="Times New Roman" pitchFamily="18" charset="0"/>
              </a:rPr>
              <a:t>for Unit 3 – Lesson 1</a:t>
            </a:r>
            <a:endParaRPr lang="en-US" dirty="0"/>
          </a:p>
        </p:txBody>
      </p:sp>
      <p:pic>
        <p:nvPicPr>
          <p:cNvPr id="4" name="Content Placeholder 3" descr="5421842-The-funny-boy-doing-his-homework-Stock-Vector.jpg"/>
          <p:cNvPicPr>
            <a:picLocks noGrp="1" noChangeAspect="1"/>
          </p:cNvPicPr>
          <p:nvPr>
            <p:ph idx="4294967295"/>
          </p:nvPr>
        </p:nvPicPr>
        <p:blipFill>
          <a:blip r:embed="rId3" cstate="print"/>
          <a:stretch>
            <a:fillRect/>
          </a:stretch>
        </p:blipFill>
        <p:spPr>
          <a:xfrm>
            <a:off x="3276600" y="2057400"/>
            <a:ext cx="2362200" cy="18288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76078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0" y="0"/>
            <a:ext cx="9144000" cy="1066800"/>
          </a:xfrm>
          <a:prstGeom prst="rect">
            <a:avLst/>
          </a:prstGeom>
          <a:solidFill>
            <a:schemeClr val="tx2">
              <a:lumMod val="60000"/>
              <a:lumOff val="40000"/>
            </a:schemeClr>
          </a:solidFill>
          <a:ln>
            <a:noFill/>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200" b="1">
                <a:solidFill>
                  <a:srgbClr val="FFFF00"/>
                </a:solidFill>
                <a:latin typeface="Berlin Sans FB Demi" panose="020E0802020502020306" pitchFamily="34" charset="0"/>
              </a:rPr>
              <a:t>Complete the word webs (Activity 1 – Page24)</a:t>
            </a:r>
            <a:endParaRPr lang="en-US" sz="3600" b="1" dirty="0">
              <a:solidFill>
                <a:srgbClr val="FFFF00"/>
              </a:solidFill>
              <a:latin typeface="Berlin Sans FB Demi" panose="020E0802020502020306" pitchFamily="34" charset="0"/>
            </a:endParaRPr>
          </a:p>
        </p:txBody>
      </p:sp>
      <p:pic>
        <p:nvPicPr>
          <p:cNvPr id="38" name="Picture 37">
            <a:extLst>
              <a:ext uri="{FF2B5EF4-FFF2-40B4-BE49-F238E27FC236}">
                <a16:creationId xmlns:a16="http://schemas.microsoft.com/office/drawing/2014/main" id="{F90C2903-0590-4ED8-B938-D01F57F0EDD7}"/>
              </a:ext>
            </a:extLst>
          </p:cNvPr>
          <p:cNvPicPr>
            <a:picLocks noChangeAspect="1"/>
          </p:cNvPicPr>
          <p:nvPr/>
        </p:nvPicPr>
        <p:blipFill>
          <a:blip r:embed="rId3"/>
          <a:stretch>
            <a:fillRect/>
          </a:stretch>
        </p:blipFill>
        <p:spPr>
          <a:xfrm>
            <a:off x="0" y="1096617"/>
            <a:ext cx="9144000" cy="5848419"/>
          </a:xfrm>
          <a:prstGeom prst="rect">
            <a:avLst/>
          </a:prstGeom>
        </p:spPr>
      </p:pic>
    </p:spTree>
    <p:extLst>
      <p:ext uri="{BB962C8B-B14F-4D97-AF65-F5344CB8AC3E}">
        <p14:creationId xmlns:p14="http://schemas.microsoft.com/office/powerpoint/2010/main" val="412847230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762000" y="1710297"/>
            <a:ext cx="548787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7200" b="1">
                <a:solidFill>
                  <a:srgbClr val="800080"/>
                </a:solidFill>
                <a:latin typeface="Lucida Handwriting" panose="03010101010101010101" pitchFamily="66" charset="0"/>
              </a:rPr>
              <a:t>Unit </a:t>
            </a:r>
            <a:r>
              <a:rPr lang="en-US" sz="7200" b="1" dirty="0">
                <a:solidFill>
                  <a:srgbClr val="800080"/>
                </a:solidFill>
                <a:latin typeface="Lucida Handwriting" panose="03010101010101010101" pitchFamily="66" charset="0"/>
              </a:rPr>
              <a:t>2</a:t>
            </a:r>
          </a:p>
        </p:txBody>
      </p:sp>
      <p:sp>
        <p:nvSpPr>
          <p:cNvPr id="4100" name="Text Box 4"/>
          <p:cNvSpPr txBox="1">
            <a:spLocks noChangeArrowheads="1"/>
          </p:cNvSpPr>
          <p:nvPr/>
        </p:nvSpPr>
        <p:spPr bwMode="auto">
          <a:xfrm>
            <a:off x="-152400" y="4077825"/>
            <a:ext cx="1024719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4000" b="1" dirty="0">
                <a:solidFill>
                  <a:srgbClr val="800080"/>
                </a:solidFill>
                <a:latin typeface="Lucida Handwriting" panose="03010101010101010101" pitchFamily="66" charset="0"/>
                <a:cs typeface="Aharoni" panose="02010803020104030203" pitchFamily="2" charset="-79"/>
              </a:rPr>
              <a:t>Lesson 7– Looking back - Project</a:t>
            </a:r>
          </a:p>
          <a:p>
            <a:pPr algn="ctr">
              <a:spcBef>
                <a:spcPct val="50000"/>
              </a:spcBef>
            </a:pPr>
            <a:r>
              <a:rPr lang="en-US" sz="4000" b="1" i="1" dirty="0">
                <a:solidFill>
                  <a:srgbClr val="800080"/>
                </a:solidFill>
                <a:latin typeface="Lucida Handwriting" panose="03010101010101010101" pitchFamily="66" charset="0"/>
                <a:cs typeface="Aharoni" panose="02010803020104030203" pitchFamily="2" charset="-79"/>
              </a:rPr>
              <a:t>(Page 24-25)</a:t>
            </a:r>
          </a:p>
        </p:txBody>
      </p:sp>
      <p:sp>
        <p:nvSpPr>
          <p:cNvPr id="4101" name="Text Box 4"/>
          <p:cNvSpPr txBox="1">
            <a:spLocks noChangeArrowheads="1"/>
          </p:cNvSpPr>
          <p:nvPr/>
        </p:nvSpPr>
        <p:spPr bwMode="auto">
          <a:xfrm>
            <a:off x="4341867" y="368977"/>
            <a:ext cx="479425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4000" b="1" i="1">
                <a:solidFill>
                  <a:srgbClr val="0000CC"/>
                </a:solidFill>
                <a:latin typeface="AngsanaUPC" panose="02020603050405020304" pitchFamily="18" charset="-34"/>
                <a:cs typeface="AngsanaUPC" panose="02020603050405020304" pitchFamily="18" charset="-34"/>
              </a:rPr>
              <a:t>Friday, October 9</a:t>
            </a:r>
            <a:r>
              <a:rPr lang="en-US" sz="4000" b="1" i="1" baseline="30000">
                <a:solidFill>
                  <a:srgbClr val="0000CC"/>
                </a:solidFill>
                <a:latin typeface="AngsanaUPC" panose="02020603050405020304" pitchFamily="18" charset="-34"/>
                <a:cs typeface="AngsanaUPC" panose="02020603050405020304" pitchFamily="18" charset="-34"/>
              </a:rPr>
              <a:t>th</a:t>
            </a:r>
            <a:r>
              <a:rPr lang="en-US" sz="4000" b="1" i="1">
                <a:solidFill>
                  <a:srgbClr val="0000CC"/>
                </a:solidFill>
                <a:latin typeface="AngsanaUPC" panose="02020603050405020304" pitchFamily="18" charset="-34"/>
                <a:cs typeface="AngsanaUPC" panose="02020603050405020304" pitchFamily="18" charset="-34"/>
              </a:rPr>
              <a:t> 2020</a:t>
            </a:r>
            <a:endParaRPr lang="en-US" sz="4000" b="1" i="1" dirty="0">
              <a:solidFill>
                <a:srgbClr val="0000CC"/>
              </a:solidFill>
              <a:latin typeface="AngsanaUPC" panose="02020603050405020304" pitchFamily="18" charset="-34"/>
              <a:cs typeface="AngsanaUPC" panose="02020603050405020304" pitchFamily="18" charset="-34"/>
            </a:endParaRPr>
          </a:p>
        </p:txBody>
      </p:sp>
      <p:sp>
        <p:nvSpPr>
          <p:cNvPr id="2" name="Rectangle 1"/>
          <p:cNvSpPr/>
          <p:nvPr/>
        </p:nvSpPr>
        <p:spPr>
          <a:xfrm>
            <a:off x="950798" y="2500825"/>
            <a:ext cx="9144000" cy="1446550"/>
          </a:xfrm>
          <a:prstGeom prst="rect">
            <a:avLst/>
          </a:prstGeom>
          <a:noFill/>
        </p:spPr>
        <p:txBody>
          <a:bodyPr wrap="square" lIns="91440" tIns="45720" rIns="91440" bIns="45720">
            <a:spAutoFit/>
          </a:bodyPr>
          <a:lstStyle/>
          <a:p>
            <a:pPr algn="ctr"/>
            <a:r>
              <a:rPr lang="en-US" sz="8800" b="1" kern="10" cap="none" spc="0">
                <a:ln w="9525">
                  <a:solidFill>
                    <a:schemeClr val="bg1"/>
                  </a:solidFill>
                  <a:prstDash val="solid"/>
                </a:ln>
                <a:solidFill>
                  <a:srgbClr val="FF0000"/>
                </a:solidFill>
                <a:effectLst>
                  <a:outerShdw blurRad="12700" dist="38100" dir="2700000" algn="tl" rotWithShape="0">
                    <a:schemeClr val="bg1">
                      <a:lumMod val="50000"/>
                    </a:schemeClr>
                  </a:outerShdw>
                </a:effectLst>
              </a:rPr>
              <a:t>City life</a:t>
            </a:r>
            <a:endParaRPr lang="vi-VN" sz="88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004501650"/>
      </p:ext>
    </p:extLst>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0" y="0"/>
            <a:ext cx="9144000" cy="611188"/>
          </a:xfrm>
          <a:prstGeom prst="rect">
            <a:avLst/>
          </a:prstGeom>
          <a:solidFill>
            <a:schemeClr val="tx2">
              <a:lumMod val="60000"/>
              <a:lumOff val="40000"/>
            </a:schemeClr>
          </a:solidFill>
          <a:ln>
            <a:noFill/>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b="1" dirty="0">
                <a:solidFill>
                  <a:srgbClr val="FFFF00"/>
                </a:solidFill>
                <a:latin typeface="Berlin Sans FB Demi" panose="020E0802020502020306" pitchFamily="34" charset="0"/>
              </a:rPr>
              <a:t>A-</a:t>
            </a:r>
            <a:r>
              <a:rPr lang="en-US" sz="3200" b="1" dirty="0">
                <a:solidFill>
                  <a:srgbClr val="FFFF00"/>
                </a:solidFill>
                <a:latin typeface="Berlin Sans FB Demi" panose="020E0802020502020306" pitchFamily="34" charset="0"/>
              </a:rPr>
              <a:t> Looking back </a:t>
            </a:r>
            <a:r>
              <a:rPr lang="en-US" sz="2400" b="1" dirty="0">
                <a:solidFill>
                  <a:srgbClr val="FFFF00"/>
                </a:solidFill>
                <a:latin typeface="Berlin Sans FB Demi" panose="020E0802020502020306" pitchFamily="34" charset="0"/>
              </a:rPr>
              <a:t>(page 24)</a:t>
            </a:r>
            <a:endParaRPr lang="en-US" sz="3200" b="1" dirty="0">
              <a:solidFill>
                <a:srgbClr val="FFFF00"/>
              </a:solidFill>
              <a:latin typeface="Berlin Sans FB Demi" panose="020E0802020502020306" pitchFamily="34" charset="0"/>
            </a:endParaRPr>
          </a:p>
        </p:txBody>
      </p:sp>
      <p:sp>
        <p:nvSpPr>
          <p:cNvPr id="6" name="TextBox 5"/>
          <p:cNvSpPr txBox="1"/>
          <p:nvPr/>
        </p:nvSpPr>
        <p:spPr>
          <a:xfrm>
            <a:off x="321622" y="1290433"/>
            <a:ext cx="9119048" cy="954107"/>
          </a:xfrm>
          <a:prstGeom prst="rect">
            <a:avLst/>
          </a:prstGeom>
          <a:noFill/>
        </p:spPr>
        <p:txBody>
          <a:bodyPr wrap="square" rtlCol="0">
            <a:spAutoFit/>
          </a:bodyPr>
          <a:lstStyle/>
          <a:p>
            <a:pPr>
              <a:defRPr/>
            </a:pPr>
            <a:r>
              <a:rPr lang="en-US" sz="2800" dirty="0">
                <a:solidFill>
                  <a:srgbClr val="0000FF"/>
                </a:solidFill>
                <a:latin typeface="Berlin Sans FB Demi" panose="020E0802020502020306" pitchFamily="34" charset="0"/>
              </a:rPr>
              <a:t>1</a:t>
            </a:r>
            <a:r>
              <a:rPr lang="en-US" sz="2800">
                <a:solidFill>
                  <a:srgbClr val="0000FF"/>
                </a:solidFill>
                <a:latin typeface="Berlin Sans FB Demi" panose="020E0802020502020306" pitchFamily="34" charset="0"/>
              </a:rPr>
              <a:t>. Put one word in the gap</a:t>
            </a:r>
            <a:r>
              <a:rPr lang="en-US" sz="2800" b="1" i="1">
                <a:solidFill>
                  <a:srgbClr val="0000FF"/>
                </a:solidFill>
                <a:latin typeface="Berlin Sans FB Demi" panose="020E0802020502020306" pitchFamily="34" charset="0"/>
              </a:rPr>
              <a:t>(</a:t>
            </a:r>
            <a:r>
              <a:rPr lang="en-US" sz="2800" b="1" i="1" dirty="0">
                <a:solidFill>
                  <a:srgbClr val="0000FF"/>
                </a:solidFill>
                <a:latin typeface="Berlin Sans FB Demi" panose="020E0802020502020306" pitchFamily="34" charset="0"/>
              </a:rPr>
              <a:t>Activity 2 – page 24) </a:t>
            </a:r>
            <a:endParaRPr lang="en-US" sz="2800" dirty="0">
              <a:solidFill>
                <a:srgbClr val="0000FF"/>
              </a:solidFill>
              <a:latin typeface="Berlin Sans FB Demi" panose="020E0802020502020306" pitchFamily="34" charset="0"/>
            </a:endParaRPr>
          </a:p>
          <a:p>
            <a:endParaRPr lang="vi-VN" sz="2800" dirty="0">
              <a:solidFill>
                <a:srgbClr val="0000FF"/>
              </a:solidFill>
            </a:endParaRPr>
          </a:p>
        </p:txBody>
      </p:sp>
      <p:sp>
        <p:nvSpPr>
          <p:cNvPr id="18" name="Rectangle 4"/>
          <p:cNvSpPr txBox="1">
            <a:spLocks noChangeArrowheads="1"/>
          </p:cNvSpPr>
          <p:nvPr/>
        </p:nvSpPr>
        <p:spPr bwMode="auto">
          <a:xfrm>
            <a:off x="0" y="611188"/>
            <a:ext cx="9144000" cy="611188"/>
          </a:xfrm>
          <a:prstGeom prst="rect">
            <a:avLst/>
          </a:prstGeom>
          <a:solidFill>
            <a:schemeClr val="tx2">
              <a:lumMod val="60000"/>
              <a:lumOff val="40000"/>
            </a:schemeClr>
          </a:solidFill>
          <a:ln>
            <a:noFill/>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b="1" dirty="0">
                <a:solidFill>
                  <a:srgbClr val="FFFF00"/>
                </a:solidFill>
                <a:latin typeface="Berlin Sans FB Demi" panose="020E0802020502020306" pitchFamily="34" charset="0"/>
              </a:rPr>
              <a:t>I-</a:t>
            </a:r>
            <a:r>
              <a:rPr lang="en-US" sz="3200" b="1" dirty="0">
                <a:solidFill>
                  <a:srgbClr val="FFFF00"/>
                </a:solidFill>
                <a:latin typeface="Berlin Sans FB Demi" panose="020E0802020502020306" pitchFamily="34" charset="0"/>
              </a:rPr>
              <a:t> Vocabulary </a:t>
            </a:r>
            <a:r>
              <a:rPr lang="en-US" sz="2400" b="1" dirty="0">
                <a:solidFill>
                  <a:srgbClr val="FFFF00"/>
                </a:solidFill>
                <a:latin typeface="Berlin Sans FB Demi" panose="020E0802020502020306" pitchFamily="34" charset="0"/>
              </a:rPr>
              <a:t>(page 24)</a:t>
            </a:r>
            <a:endParaRPr lang="en-US" sz="3200" b="1" dirty="0">
              <a:solidFill>
                <a:srgbClr val="FFFF00"/>
              </a:solidFill>
              <a:latin typeface="Berlin Sans FB Demi" panose="020E0802020502020306" pitchFamily="34" charset="0"/>
            </a:endParaRPr>
          </a:p>
        </p:txBody>
      </p:sp>
      <p:sp>
        <p:nvSpPr>
          <p:cNvPr id="31" name="Rectangle 30">
            <a:extLst>
              <a:ext uri="{FF2B5EF4-FFF2-40B4-BE49-F238E27FC236}">
                <a16:creationId xmlns:a16="http://schemas.microsoft.com/office/drawing/2014/main" id="{74FB0CB6-71B8-497A-8DE8-01D744D620BC}"/>
              </a:ext>
            </a:extLst>
          </p:cNvPr>
          <p:cNvSpPr/>
          <p:nvPr/>
        </p:nvSpPr>
        <p:spPr>
          <a:xfrm>
            <a:off x="316272" y="2364462"/>
            <a:ext cx="8534400" cy="4493538"/>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	A big city is full of life. City life is more modern and (1)……………….  than elsewhere. It is usually very busy and (2)……………… , even at night.</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Life in a big city starts early in the morning. Soon the roads are (3)………………….  of vehicles. School children in their uniforms can be seen on the pavement, walking or waiting for buses. People rush to work. With every passing hour, the traffic goes on increasing. The shops and the market places remain (4)…………………  till the evening hours.</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Certainly (5)…………………  life has certain charms. It offers great opportunities and challenges, especially for the young. There are lots of things to do, and facilities are well developed. There are (6)……………………..  places for amusement and recreation. One never feels (7) ………………. in a city.</a:t>
            </a:r>
          </a:p>
        </p:txBody>
      </p:sp>
      <p:sp>
        <p:nvSpPr>
          <p:cNvPr id="32" name="Rectangle 31">
            <a:extLst>
              <a:ext uri="{FF2B5EF4-FFF2-40B4-BE49-F238E27FC236}">
                <a16:creationId xmlns:a16="http://schemas.microsoft.com/office/drawing/2014/main" id="{832CBF9D-AF1A-4BF9-83A0-2D68828C380A}"/>
              </a:ext>
            </a:extLst>
          </p:cNvPr>
          <p:cNvSpPr/>
          <p:nvPr/>
        </p:nvSpPr>
        <p:spPr>
          <a:xfrm>
            <a:off x="5263240" y="1807526"/>
            <a:ext cx="1107996"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noisy	</a:t>
            </a:r>
            <a:endParaRPr lang="en-US" sz="2400" b="1" dirty="0"/>
          </a:p>
        </p:txBody>
      </p:sp>
      <p:sp>
        <p:nvSpPr>
          <p:cNvPr id="33" name="Rectangle 32">
            <a:extLst>
              <a:ext uri="{FF2B5EF4-FFF2-40B4-BE49-F238E27FC236}">
                <a16:creationId xmlns:a16="http://schemas.microsoft.com/office/drawing/2014/main" id="{991D0C93-BB2A-4DA4-8B6D-46926B5143FD}"/>
              </a:ext>
            </a:extLst>
          </p:cNvPr>
          <p:cNvSpPr/>
          <p:nvPr/>
        </p:nvSpPr>
        <p:spPr>
          <a:xfrm>
            <a:off x="2522998" y="1858319"/>
            <a:ext cx="1314784"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fabulous</a:t>
            </a:r>
            <a:endParaRPr lang="en-US" sz="2400" b="1" dirty="0"/>
          </a:p>
        </p:txBody>
      </p:sp>
      <p:sp>
        <p:nvSpPr>
          <p:cNvPr id="34" name="Rectangle 33">
            <a:extLst>
              <a:ext uri="{FF2B5EF4-FFF2-40B4-BE49-F238E27FC236}">
                <a16:creationId xmlns:a16="http://schemas.microsoft.com/office/drawing/2014/main" id="{C08E9841-A7FD-4FDC-8540-85D0358F6F53}"/>
              </a:ext>
            </a:extLst>
          </p:cNvPr>
          <p:cNvSpPr/>
          <p:nvPr/>
        </p:nvSpPr>
        <p:spPr>
          <a:xfrm>
            <a:off x="252235" y="1858319"/>
            <a:ext cx="1107996"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full	</a:t>
            </a:r>
            <a:endParaRPr lang="en-US" sz="2400" b="1" dirty="0"/>
          </a:p>
        </p:txBody>
      </p:sp>
      <p:sp>
        <p:nvSpPr>
          <p:cNvPr id="35" name="Rectangle 34">
            <a:extLst>
              <a:ext uri="{FF2B5EF4-FFF2-40B4-BE49-F238E27FC236}">
                <a16:creationId xmlns:a16="http://schemas.microsoft.com/office/drawing/2014/main" id="{E4AFD28B-09A0-44B9-B395-C3032170762D}"/>
              </a:ext>
            </a:extLst>
          </p:cNvPr>
          <p:cNvSpPr/>
          <p:nvPr/>
        </p:nvSpPr>
        <p:spPr>
          <a:xfrm>
            <a:off x="4111825" y="1838365"/>
            <a:ext cx="1107996"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urban	</a:t>
            </a:r>
            <a:endParaRPr lang="en-US" sz="2400" b="1" dirty="0"/>
          </a:p>
        </p:txBody>
      </p:sp>
      <p:sp>
        <p:nvSpPr>
          <p:cNvPr id="36" name="Rectangle 35">
            <a:extLst>
              <a:ext uri="{FF2B5EF4-FFF2-40B4-BE49-F238E27FC236}">
                <a16:creationId xmlns:a16="http://schemas.microsoft.com/office/drawing/2014/main" id="{2FB0FA39-D205-4EBC-8E99-8855954F4632}"/>
              </a:ext>
            </a:extLst>
          </p:cNvPr>
          <p:cNvSpPr/>
          <p:nvPr/>
        </p:nvSpPr>
        <p:spPr>
          <a:xfrm>
            <a:off x="6249093" y="1791879"/>
            <a:ext cx="2057400"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crowded	</a:t>
            </a:r>
            <a:endParaRPr lang="en-US" sz="2400" b="1" dirty="0"/>
          </a:p>
        </p:txBody>
      </p:sp>
      <p:sp>
        <p:nvSpPr>
          <p:cNvPr id="37" name="Rectangle 36">
            <a:extLst>
              <a:ext uri="{FF2B5EF4-FFF2-40B4-BE49-F238E27FC236}">
                <a16:creationId xmlns:a16="http://schemas.microsoft.com/office/drawing/2014/main" id="{94A08C62-63B7-461F-81EF-55428245BF2B}"/>
              </a:ext>
            </a:extLst>
          </p:cNvPr>
          <p:cNvSpPr/>
          <p:nvPr/>
        </p:nvSpPr>
        <p:spPr>
          <a:xfrm>
            <a:off x="7535938" y="1799702"/>
            <a:ext cx="1620957"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fascinating</a:t>
            </a:r>
          </a:p>
        </p:txBody>
      </p:sp>
      <p:sp>
        <p:nvSpPr>
          <p:cNvPr id="38" name="Rectangle 37">
            <a:extLst>
              <a:ext uri="{FF2B5EF4-FFF2-40B4-BE49-F238E27FC236}">
                <a16:creationId xmlns:a16="http://schemas.microsoft.com/office/drawing/2014/main" id="{F698A286-BCEB-4592-B5D6-B6409BF72D44}"/>
              </a:ext>
            </a:extLst>
          </p:cNvPr>
          <p:cNvSpPr/>
          <p:nvPr/>
        </p:nvSpPr>
        <p:spPr>
          <a:xfrm>
            <a:off x="1150809" y="1838787"/>
            <a:ext cx="1107996"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bored	</a:t>
            </a:r>
            <a:endParaRPr lang="en-US" sz="2400" b="1" dirty="0"/>
          </a:p>
        </p:txBody>
      </p:sp>
    </p:spTree>
    <p:extLst>
      <p:ext uri="{BB962C8B-B14F-4D97-AF65-F5344CB8AC3E}">
        <p14:creationId xmlns:p14="http://schemas.microsoft.com/office/powerpoint/2010/main" val="7024696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3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1"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par>
                                <p:cTn id="23" presetID="2" presetClass="entr" presetSubtype="4" fill="hold" grpId="1"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par>
                                <p:cTn id="27" presetID="2" presetClass="entr" presetSubtype="4" fill="hold" grpId="1"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ppt_x"/>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par>
                                <p:cTn id="31" presetID="2" presetClass="entr" presetSubtype="4" fill="hold" grpId="1"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1+#ppt_h/2"/>
                                          </p:val>
                                        </p:tav>
                                        <p:tav tm="100000">
                                          <p:val>
                                            <p:strVal val="#ppt_y"/>
                                          </p:val>
                                        </p:tav>
                                      </p:tavLst>
                                    </p:anim>
                                  </p:childTnLst>
                                </p:cTn>
                              </p:par>
                              <p:par>
                                <p:cTn id="35" presetID="2" presetClass="entr" presetSubtype="4" fill="hold" grpId="1"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par>
                                <p:cTn id="39" presetID="2" presetClass="entr" presetSubtype="4" fill="hold" grpId="1"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par>
                                <p:cTn id="43" presetID="2" presetClass="entr" presetSubtype="4" fill="hold" grpId="1"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0" nodeType="clickEffect">
                                  <p:stCondLst>
                                    <p:cond delay="0"/>
                                  </p:stCondLst>
                                  <p:childTnLst>
                                    <p:animMotion origin="layout" path="M -0.00434 -0.00138 L -0.721 0.11922 " pathEditMode="relative" rAng="0" ptsTypes="AA">
                                      <p:cBhvr>
                                        <p:cTn id="54" dur="2000" fill="hold"/>
                                        <p:tgtEl>
                                          <p:spTgt spid="37"/>
                                        </p:tgtEl>
                                        <p:attrNameLst>
                                          <p:attrName>ppt_x</p:attrName>
                                          <p:attrName>ppt_y</p:attrName>
                                        </p:attrNameLst>
                                      </p:cBhvr>
                                      <p:rCtr x="-35833" y="6019"/>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0" nodeType="clickEffect">
                                  <p:stCondLst>
                                    <p:cond delay="0"/>
                                  </p:stCondLst>
                                  <p:childTnLst>
                                    <p:animMotion origin="layout" path="M 0.00226 -0.01551 L -0.45191 0.16968 " pathEditMode="relative" rAng="0" ptsTypes="AA">
                                      <p:cBhvr>
                                        <p:cTn id="58" dur="2000" fill="hold"/>
                                        <p:tgtEl>
                                          <p:spTgt spid="32"/>
                                        </p:tgtEl>
                                        <p:attrNameLst>
                                          <p:attrName>ppt_x</p:attrName>
                                          <p:attrName>ppt_y</p:attrName>
                                        </p:attrNameLst>
                                      </p:cBhvr>
                                      <p:rCtr x="-22708" y="9259"/>
                                    </p:animMotion>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0" nodeType="clickEffect">
                                  <p:stCondLst>
                                    <p:cond delay="0"/>
                                  </p:stCondLst>
                                  <p:childTnLst>
                                    <p:animMotion origin="layout" path="M -4.44444E-6 3.7037E-7 L 0.14375 0.26204 " pathEditMode="relative" rAng="0" ptsTypes="AA">
                                      <p:cBhvr>
                                        <p:cTn id="62" dur="2000" fill="hold"/>
                                        <p:tgtEl>
                                          <p:spTgt spid="34"/>
                                        </p:tgtEl>
                                        <p:attrNameLst>
                                          <p:attrName>ppt_x</p:attrName>
                                          <p:attrName>ppt_y</p:attrName>
                                        </p:attrNameLst>
                                      </p:cBhvr>
                                      <p:rCtr x="7187" y="13102"/>
                                    </p:animMotion>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grpId="0" nodeType="clickEffect">
                                  <p:stCondLst>
                                    <p:cond delay="0"/>
                                  </p:stCondLst>
                                  <p:childTnLst>
                                    <p:animMotion origin="layout" path="M -3.33333E-6 2.59259E-6 L -0.21545 0.4162 " pathEditMode="relative" rAng="0" ptsTypes="AA">
                                      <p:cBhvr>
                                        <p:cTn id="66" dur="2000" fill="hold"/>
                                        <p:tgtEl>
                                          <p:spTgt spid="36"/>
                                        </p:tgtEl>
                                        <p:attrNameLst>
                                          <p:attrName>ppt_x</p:attrName>
                                          <p:attrName>ppt_y</p:attrName>
                                        </p:attrNameLst>
                                      </p:cBhvr>
                                      <p:rCtr x="-10781" y="20810"/>
                                    </p:animMotion>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grpId="0" nodeType="clickEffect">
                                  <p:stCondLst>
                                    <p:cond delay="0"/>
                                  </p:stCondLst>
                                  <p:childTnLst>
                                    <p:animMotion origin="layout" path="M -3.05556E-6 -3.7037E-7 L -0.18802 0.46505 " pathEditMode="relative" rAng="0" ptsTypes="AA">
                                      <p:cBhvr>
                                        <p:cTn id="70" dur="2000" fill="hold"/>
                                        <p:tgtEl>
                                          <p:spTgt spid="35"/>
                                        </p:tgtEl>
                                        <p:attrNameLst>
                                          <p:attrName>ppt_x</p:attrName>
                                          <p:attrName>ppt_y</p:attrName>
                                        </p:attrNameLst>
                                      </p:cBhvr>
                                      <p:rCtr x="-9410" y="23241"/>
                                    </p:animMotion>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grpId="0" nodeType="clickEffect">
                                  <p:stCondLst>
                                    <p:cond delay="0"/>
                                  </p:stCondLst>
                                  <p:childTnLst>
                                    <p:animMotion origin="layout" path="M -3.05556E-6 3.7037E-7 L -0.12118 0.59537 " pathEditMode="relative" rAng="0" ptsTypes="AA">
                                      <p:cBhvr>
                                        <p:cTn id="74" dur="2000" fill="hold"/>
                                        <p:tgtEl>
                                          <p:spTgt spid="33"/>
                                        </p:tgtEl>
                                        <p:attrNameLst>
                                          <p:attrName>ppt_x</p:attrName>
                                          <p:attrName>ppt_y</p:attrName>
                                        </p:attrNameLst>
                                      </p:cBhvr>
                                      <p:rCtr x="-6059" y="29769"/>
                                    </p:animMotion>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grpId="0" nodeType="clickEffect">
                                  <p:stCondLst>
                                    <p:cond delay="0"/>
                                  </p:stCondLst>
                                  <p:childTnLst>
                                    <p:animMotion origin="layout" path="M 1.66667E-6 -3.7037E-7 L 0.07014 0.65394 " pathEditMode="relative" rAng="0" ptsTypes="AA">
                                      <p:cBhvr>
                                        <p:cTn id="78" dur="2000" fill="hold"/>
                                        <p:tgtEl>
                                          <p:spTgt spid="38"/>
                                        </p:tgtEl>
                                        <p:attrNameLst>
                                          <p:attrName>ppt_x</p:attrName>
                                          <p:attrName>ppt_y</p:attrName>
                                        </p:attrNameLst>
                                      </p:cBhvr>
                                      <p:rCtr x="3507" y="3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8" grpId="0" animBg="1"/>
      <p:bldP spid="31" grpId="0"/>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0" y="15025"/>
            <a:ext cx="9144000" cy="611188"/>
          </a:xfrm>
          <a:prstGeom prst="rect">
            <a:avLst/>
          </a:prstGeom>
          <a:solidFill>
            <a:schemeClr val="tx2">
              <a:lumMod val="60000"/>
              <a:lumOff val="40000"/>
            </a:schemeClr>
          </a:solidFill>
          <a:ln>
            <a:noFill/>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b="1">
                <a:solidFill>
                  <a:srgbClr val="FFFF00"/>
                </a:solidFill>
                <a:latin typeface="Berlin Sans FB Demi" panose="020E0802020502020306" pitchFamily="34" charset="0"/>
              </a:rPr>
              <a:t>II-</a:t>
            </a:r>
            <a:r>
              <a:rPr lang="en-US" sz="3200" b="1">
                <a:solidFill>
                  <a:srgbClr val="FFFF00"/>
                </a:solidFill>
                <a:latin typeface="Berlin Sans FB Demi" panose="020E0802020502020306" pitchFamily="34" charset="0"/>
              </a:rPr>
              <a:t> </a:t>
            </a:r>
            <a:r>
              <a:rPr lang="en-US" sz="3200" b="1" dirty="0">
                <a:solidFill>
                  <a:srgbClr val="FFFF00"/>
                </a:solidFill>
                <a:latin typeface="Berlin Sans FB Demi" panose="020E0802020502020306" pitchFamily="34" charset="0"/>
              </a:rPr>
              <a:t>Grammar </a:t>
            </a:r>
            <a:r>
              <a:rPr lang="en-US" sz="2400" b="1" dirty="0">
                <a:solidFill>
                  <a:srgbClr val="FFFF00"/>
                </a:solidFill>
                <a:latin typeface="Berlin Sans FB Demi" panose="020E0802020502020306" pitchFamily="34" charset="0"/>
              </a:rPr>
              <a:t>(page 24)</a:t>
            </a:r>
            <a:endParaRPr lang="en-US" sz="3200" b="1" dirty="0">
              <a:solidFill>
                <a:srgbClr val="FFFF00"/>
              </a:solidFill>
              <a:latin typeface="Berlin Sans FB Demi" panose="020E0802020502020306" pitchFamily="34" charset="0"/>
            </a:endParaRPr>
          </a:p>
        </p:txBody>
      </p:sp>
      <p:sp>
        <p:nvSpPr>
          <p:cNvPr id="3" name="TextBox 2"/>
          <p:cNvSpPr txBox="1"/>
          <p:nvPr/>
        </p:nvSpPr>
        <p:spPr>
          <a:xfrm>
            <a:off x="194525" y="626213"/>
            <a:ext cx="8754950" cy="1384995"/>
          </a:xfrm>
          <a:prstGeom prst="rect">
            <a:avLst/>
          </a:prstGeom>
          <a:noFill/>
        </p:spPr>
        <p:txBody>
          <a:bodyPr wrap="square" rtlCol="0">
            <a:spAutoFit/>
          </a:bodyPr>
          <a:lstStyle/>
          <a:p>
            <a:pPr>
              <a:defRPr/>
            </a:pPr>
            <a:r>
              <a:rPr lang="en-US" sz="2800" dirty="0">
                <a:solidFill>
                  <a:srgbClr val="0000FF"/>
                </a:solidFill>
                <a:latin typeface="Berlin Sans FB Demi" panose="020E0802020502020306" pitchFamily="34" charset="0"/>
              </a:rPr>
              <a:t>1</a:t>
            </a:r>
            <a:r>
              <a:rPr lang="en-US" sz="2800">
                <a:solidFill>
                  <a:srgbClr val="0000FF"/>
                </a:solidFill>
                <a:latin typeface="Berlin Sans FB Demi" panose="020E0802020502020306" pitchFamily="34" charset="0"/>
              </a:rPr>
              <a:t>. Complete sentences using comparison</a:t>
            </a:r>
            <a:r>
              <a:rPr lang="en-US" sz="2800" b="1" i="1">
                <a:solidFill>
                  <a:srgbClr val="0000FF"/>
                </a:solidFill>
                <a:latin typeface="Berlin Sans FB Demi" panose="020E0802020502020306" pitchFamily="34" charset="0"/>
              </a:rPr>
              <a:t>(</a:t>
            </a:r>
            <a:r>
              <a:rPr lang="en-US" sz="2800" b="1" i="1" dirty="0">
                <a:solidFill>
                  <a:srgbClr val="0000FF"/>
                </a:solidFill>
                <a:latin typeface="Berlin Sans FB Demi" panose="020E0802020502020306" pitchFamily="34" charset="0"/>
              </a:rPr>
              <a:t>Activity 3 – page 24) </a:t>
            </a:r>
            <a:endParaRPr lang="en-US" sz="2800" dirty="0">
              <a:solidFill>
                <a:srgbClr val="0000FF"/>
              </a:solidFill>
              <a:latin typeface="Berlin Sans FB Demi" panose="020E0802020502020306" pitchFamily="34" charset="0"/>
            </a:endParaRPr>
          </a:p>
          <a:p>
            <a:endParaRPr lang="vi-VN" sz="2800" dirty="0">
              <a:solidFill>
                <a:srgbClr val="0000FF"/>
              </a:solidFill>
            </a:endParaRPr>
          </a:p>
        </p:txBody>
      </p:sp>
      <p:sp>
        <p:nvSpPr>
          <p:cNvPr id="2" name="Rectangle 1">
            <a:extLst>
              <a:ext uri="{FF2B5EF4-FFF2-40B4-BE49-F238E27FC236}">
                <a16:creationId xmlns:a16="http://schemas.microsoft.com/office/drawing/2014/main" id="{F8FBC43C-4B95-4F12-9B46-D82D02C9AC87}"/>
              </a:ext>
            </a:extLst>
          </p:cNvPr>
          <p:cNvSpPr/>
          <p:nvPr/>
        </p:nvSpPr>
        <p:spPr>
          <a:xfrm>
            <a:off x="218320" y="1691550"/>
            <a:ext cx="8763000" cy="4365619"/>
          </a:xfrm>
          <a:prstGeom prst="rect">
            <a:avLst/>
          </a:prstGeom>
        </p:spPr>
        <p:txBody>
          <a:bodyPr wrap="square">
            <a:spAutoFit/>
          </a:bodyPr>
          <a:lstStyle/>
          <a:p>
            <a:pPr>
              <a:lnSpc>
                <a:spcPct val="130000"/>
              </a:lnSpc>
            </a:pPr>
            <a:r>
              <a:rPr lang="en-US" sz="2400">
                <a:latin typeface="Times New Roman" panose="02020603050405020304" pitchFamily="18" charset="0"/>
                <a:cs typeface="Times New Roman" panose="02020603050405020304" pitchFamily="18" charset="0"/>
              </a:rPr>
              <a:t>1. The </a:t>
            </a:r>
            <a:r>
              <a:rPr lang="en-US" sz="2400" dirty="0">
                <a:latin typeface="Times New Roman" panose="02020603050405020304" pitchFamily="18" charset="0"/>
                <a:cs typeface="Times New Roman" panose="02020603050405020304" pitchFamily="18" charset="0"/>
              </a:rPr>
              <a:t>last exhibition was not …………………………..… this one. (INTERESTING)</a:t>
            </a:r>
          </a:p>
          <a:p>
            <a:pPr>
              <a:lnSpc>
                <a:spcPct val="130000"/>
              </a:lnSpc>
            </a:pPr>
            <a:r>
              <a:rPr lang="en-US" sz="2400" dirty="0">
                <a:latin typeface="Times New Roman" panose="02020603050405020304" pitchFamily="18" charset="0"/>
                <a:cs typeface="Times New Roman" panose="02020603050405020304" pitchFamily="18" charset="0"/>
              </a:rPr>
              <a:t>2. This city is </a:t>
            </a:r>
            <a:r>
              <a:rPr lang="en-US" sz="2400">
                <a:latin typeface="Times New Roman" panose="02020603050405020304" pitchFamily="18" charset="0"/>
                <a:cs typeface="Times New Roman" panose="02020603050405020304" pitchFamily="18" charset="0"/>
              </a:rPr>
              <a:t>developing ………………. </a:t>
            </a:r>
            <a:r>
              <a:rPr lang="en-US" sz="2400" dirty="0">
                <a:latin typeface="Times New Roman" panose="02020603050405020304" pitchFamily="18" charset="0"/>
                <a:cs typeface="Times New Roman" panose="02020603050405020304" pitchFamily="18" charset="0"/>
              </a:rPr>
              <a:t>in the region. (FAST)</a:t>
            </a:r>
          </a:p>
          <a:p>
            <a:pPr>
              <a:lnSpc>
                <a:spcPct val="130000"/>
              </a:lnSpc>
            </a:pPr>
            <a:r>
              <a:rPr lang="en-US" sz="2400" dirty="0">
                <a:latin typeface="Times New Roman" panose="02020603050405020304" pitchFamily="18" charset="0"/>
                <a:cs typeface="Times New Roman" panose="02020603050405020304" pitchFamily="18" charset="0"/>
              </a:rPr>
              <a:t>3. Let’s take this road. It is  …………………….…….way to the city. (</a:t>
            </a:r>
            <a:r>
              <a:rPr lang="en-US" sz="2400">
                <a:latin typeface="Times New Roman" panose="02020603050405020304" pitchFamily="18" charset="0"/>
                <a:cs typeface="Times New Roman" panose="02020603050405020304" pitchFamily="18" charset="0"/>
              </a:rPr>
              <a:t>SHORT)</a:t>
            </a:r>
            <a:endParaRPr lang="en-US" sz="2400" dirty="0">
              <a:latin typeface="Times New Roman" panose="02020603050405020304" pitchFamily="18" charset="0"/>
              <a:cs typeface="Times New Roman" panose="02020603050405020304" pitchFamily="18" charset="0"/>
            </a:endParaRPr>
          </a:p>
          <a:p>
            <a:pPr>
              <a:lnSpc>
                <a:spcPct val="130000"/>
              </a:lnSpc>
            </a:pPr>
            <a:r>
              <a:rPr lang="en-US" sz="2400" dirty="0">
                <a:latin typeface="Times New Roman" panose="02020603050405020304" pitchFamily="18" charset="0"/>
                <a:cs typeface="Times New Roman" panose="02020603050405020304" pitchFamily="18" charset="0"/>
              </a:rPr>
              <a:t>4. I was disappointed as the film </a:t>
            </a:r>
            <a:r>
              <a:rPr lang="en-US" sz="2400">
                <a:latin typeface="Times New Roman" panose="02020603050405020304" pitchFamily="18" charset="0"/>
                <a:cs typeface="Times New Roman" panose="02020603050405020304" pitchFamily="18" charset="0"/>
              </a:rPr>
              <a:t>was ………………….…........ </a:t>
            </a:r>
            <a:r>
              <a:rPr lang="en-US" sz="2400" dirty="0">
                <a:latin typeface="Times New Roman" panose="02020603050405020304" pitchFamily="18" charset="0"/>
                <a:cs typeface="Times New Roman" panose="02020603050405020304" pitchFamily="18" charset="0"/>
              </a:rPr>
              <a:t>than I had expected. (</a:t>
            </a:r>
            <a:r>
              <a:rPr lang="en-US" sz="2400">
                <a:latin typeface="Times New Roman" panose="02020603050405020304" pitchFamily="18" charset="0"/>
                <a:cs typeface="Times New Roman" panose="02020603050405020304" pitchFamily="18" charset="0"/>
              </a:rPr>
              <a:t>ENTERTAINING)</a:t>
            </a:r>
            <a:endParaRPr lang="en-US" sz="2400" dirty="0">
              <a:latin typeface="Times New Roman" panose="02020603050405020304" pitchFamily="18" charset="0"/>
              <a:cs typeface="Times New Roman" panose="02020603050405020304" pitchFamily="18" charset="0"/>
            </a:endParaRPr>
          </a:p>
          <a:p>
            <a:pPr>
              <a:lnSpc>
                <a:spcPct val="130000"/>
              </a:lnSpc>
            </a:pPr>
            <a:r>
              <a:rPr lang="en-US" sz="2400" dirty="0">
                <a:latin typeface="Times New Roman" panose="02020603050405020304" pitchFamily="18" charset="0"/>
                <a:cs typeface="Times New Roman" panose="02020603050405020304" pitchFamily="18" charset="0"/>
              </a:rPr>
              <a:t>5. You’re not a safe driver! You should drive ………………… . (CAREFULLY)</a:t>
            </a:r>
          </a:p>
        </p:txBody>
      </p:sp>
      <p:sp>
        <p:nvSpPr>
          <p:cNvPr id="37" name="Rectangle 36">
            <a:extLst>
              <a:ext uri="{FF2B5EF4-FFF2-40B4-BE49-F238E27FC236}">
                <a16:creationId xmlns:a16="http://schemas.microsoft.com/office/drawing/2014/main" id="{C0E4692E-6B9A-4261-9E73-53CDD01CD3BA}"/>
              </a:ext>
            </a:extLst>
          </p:cNvPr>
          <p:cNvSpPr/>
          <p:nvPr/>
        </p:nvSpPr>
        <p:spPr>
          <a:xfrm>
            <a:off x="4267200" y="1656293"/>
            <a:ext cx="2915413"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as (so) interesting as </a:t>
            </a:r>
            <a:endParaRPr lang="en-US" sz="2400" b="1" dirty="0">
              <a:latin typeface="Times New Roman" panose="02020603050405020304" pitchFamily="18" charset="0"/>
              <a:cs typeface="Times New Roman" panose="02020603050405020304" pitchFamily="18" charset="0"/>
            </a:endParaRPr>
          </a:p>
        </p:txBody>
      </p:sp>
      <p:sp>
        <p:nvSpPr>
          <p:cNvPr id="38" name="Rectangle 37">
            <a:extLst>
              <a:ext uri="{FF2B5EF4-FFF2-40B4-BE49-F238E27FC236}">
                <a16:creationId xmlns:a16="http://schemas.microsoft.com/office/drawing/2014/main" id="{4C7E2144-EBC6-4634-AE25-EB3B3A89F101}"/>
              </a:ext>
            </a:extLst>
          </p:cNvPr>
          <p:cNvSpPr/>
          <p:nvPr/>
        </p:nvSpPr>
        <p:spPr>
          <a:xfrm>
            <a:off x="3642956" y="2606318"/>
            <a:ext cx="1510350"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the fastest</a:t>
            </a:r>
            <a:endParaRPr lang="en-US" sz="2400" b="1" dirty="0">
              <a:latin typeface="Times New Roman" panose="02020603050405020304" pitchFamily="18" charset="0"/>
              <a:cs typeface="Times New Roman" panose="02020603050405020304" pitchFamily="18" charset="0"/>
            </a:endParaRPr>
          </a:p>
        </p:txBody>
      </p:sp>
      <p:sp>
        <p:nvSpPr>
          <p:cNvPr id="39" name="Rectangle 38">
            <a:extLst>
              <a:ext uri="{FF2B5EF4-FFF2-40B4-BE49-F238E27FC236}">
                <a16:creationId xmlns:a16="http://schemas.microsoft.com/office/drawing/2014/main" id="{88066AC4-A00B-4B2F-8B9C-7153ABCB9B15}"/>
              </a:ext>
            </a:extLst>
          </p:cNvPr>
          <p:cNvSpPr/>
          <p:nvPr/>
        </p:nvSpPr>
        <p:spPr>
          <a:xfrm>
            <a:off x="3810000" y="3103240"/>
            <a:ext cx="3142207"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the shortest / a shorter</a:t>
            </a:r>
            <a:endParaRPr lang="en-US" sz="2400" b="1" dirty="0">
              <a:latin typeface="Times New Roman" panose="020206030504050203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996C4608-4FAC-43B5-8016-D8CC8C24BD99}"/>
              </a:ext>
            </a:extLst>
          </p:cNvPr>
          <p:cNvSpPr/>
          <p:nvPr/>
        </p:nvSpPr>
        <p:spPr>
          <a:xfrm>
            <a:off x="4889707" y="4044583"/>
            <a:ext cx="2560316"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less </a:t>
            </a:r>
            <a:r>
              <a:rPr lang="en-US" sz="2400" b="1">
                <a:solidFill>
                  <a:srgbClr val="FF0000"/>
                </a:solidFill>
                <a:latin typeface="Times New Roman" panose="02020603050405020304" pitchFamily="18" charset="0"/>
                <a:cs typeface="Times New Roman" panose="02020603050405020304" pitchFamily="18" charset="0"/>
              </a:rPr>
              <a:t>entertaining  </a:t>
            </a:r>
            <a:endParaRPr lang="en-US" sz="2400" b="1" dirty="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F6DAEAB2-C95A-4997-B3FD-80D3FCE85122}"/>
              </a:ext>
            </a:extLst>
          </p:cNvPr>
          <p:cNvSpPr/>
          <p:nvPr/>
        </p:nvSpPr>
        <p:spPr>
          <a:xfrm>
            <a:off x="5835802" y="5003290"/>
            <a:ext cx="2230804"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more carefully.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393382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1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barn(inVertical)">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barn(inVertical)">
                                      <p:cBhvr>
                                        <p:cTn id="38" dur="5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2"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0" y="15025"/>
            <a:ext cx="9144000" cy="611188"/>
          </a:xfrm>
          <a:prstGeom prst="rect">
            <a:avLst/>
          </a:prstGeom>
          <a:solidFill>
            <a:schemeClr val="tx2">
              <a:lumMod val="60000"/>
              <a:lumOff val="40000"/>
            </a:schemeClr>
          </a:solidFill>
          <a:ln>
            <a:noFill/>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b="1">
                <a:solidFill>
                  <a:srgbClr val="FFFF00"/>
                </a:solidFill>
                <a:latin typeface="Berlin Sans FB Demi" panose="020E0802020502020306" pitchFamily="34" charset="0"/>
              </a:rPr>
              <a:t>II-</a:t>
            </a:r>
            <a:r>
              <a:rPr lang="en-US" sz="3200" b="1">
                <a:solidFill>
                  <a:srgbClr val="FFFF00"/>
                </a:solidFill>
                <a:latin typeface="Berlin Sans FB Demi" panose="020E0802020502020306" pitchFamily="34" charset="0"/>
              </a:rPr>
              <a:t> </a:t>
            </a:r>
            <a:r>
              <a:rPr lang="en-US" sz="3200" b="1" dirty="0">
                <a:solidFill>
                  <a:srgbClr val="FFFF00"/>
                </a:solidFill>
                <a:latin typeface="Berlin Sans FB Demi" panose="020E0802020502020306" pitchFamily="34" charset="0"/>
              </a:rPr>
              <a:t>Grammar </a:t>
            </a:r>
            <a:r>
              <a:rPr lang="en-US" sz="2400" b="1" dirty="0">
                <a:solidFill>
                  <a:srgbClr val="FFFF00"/>
                </a:solidFill>
                <a:latin typeface="Berlin Sans FB Demi" panose="020E0802020502020306" pitchFamily="34" charset="0"/>
              </a:rPr>
              <a:t>(page 24)</a:t>
            </a:r>
            <a:endParaRPr lang="en-US" sz="3200" b="1" dirty="0">
              <a:solidFill>
                <a:srgbClr val="FFFF00"/>
              </a:solidFill>
              <a:latin typeface="Berlin Sans FB Demi" panose="020E0802020502020306" pitchFamily="34" charset="0"/>
            </a:endParaRPr>
          </a:p>
        </p:txBody>
      </p:sp>
      <p:sp>
        <p:nvSpPr>
          <p:cNvPr id="3" name="TextBox 2"/>
          <p:cNvSpPr txBox="1"/>
          <p:nvPr/>
        </p:nvSpPr>
        <p:spPr>
          <a:xfrm>
            <a:off x="194525" y="626213"/>
            <a:ext cx="8754950" cy="1384995"/>
          </a:xfrm>
          <a:prstGeom prst="rect">
            <a:avLst/>
          </a:prstGeom>
          <a:noFill/>
        </p:spPr>
        <p:txBody>
          <a:bodyPr wrap="square" rtlCol="0">
            <a:spAutoFit/>
          </a:bodyPr>
          <a:lstStyle/>
          <a:p>
            <a:pPr>
              <a:defRPr/>
            </a:pPr>
            <a:r>
              <a:rPr lang="en-US" sz="2800" dirty="0">
                <a:solidFill>
                  <a:srgbClr val="0000FF"/>
                </a:solidFill>
                <a:latin typeface="Berlin Sans FB Demi" panose="020E0802020502020306" pitchFamily="34" charset="0"/>
              </a:rPr>
              <a:t>2. </a:t>
            </a:r>
            <a:r>
              <a:rPr lang="en-US" sz="2800">
                <a:solidFill>
                  <a:srgbClr val="0000FF"/>
                </a:solidFill>
                <a:latin typeface="Berlin Sans FB Demi" panose="020E0802020502020306" pitchFamily="34" charset="0"/>
              </a:rPr>
              <a:t>Complete each space with a phrasal verbs </a:t>
            </a:r>
            <a:r>
              <a:rPr lang="en-US" sz="2800" b="1" i="1">
                <a:solidFill>
                  <a:srgbClr val="0000FF"/>
                </a:solidFill>
                <a:latin typeface="Berlin Sans FB Demi" panose="020E0802020502020306" pitchFamily="34" charset="0"/>
              </a:rPr>
              <a:t>(</a:t>
            </a:r>
            <a:r>
              <a:rPr lang="en-US" sz="2800" b="1" i="1" dirty="0">
                <a:solidFill>
                  <a:srgbClr val="0000FF"/>
                </a:solidFill>
                <a:latin typeface="Berlin Sans FB Demi" panose="020E0802020502020306" pitchFamily="34" charset="0"/>
              </a:rPr>
              <a:t>Activity  4 – page 24) </a:t>
            </a:r>
            <a:endParaRPr lang="en-US" sz="2800" dirty="0">
              <a:solidFill>
                <a:srgbClr val="0000FF"/>
              </a:solidFill>
              <a:latin typeface="Berlin Sans FB Demi" panose="020E0802020502020306" pitchFamily="34" charset="0"/>
            </a:endParaRPr>
          </a:p>
          <a:p>
            <a:endParaRPr lang="vi-VN" sz="2800" dirty="0">
              <a:solidFill>
                <a:srgbClr val="0000FF"/>
              </a:solidFill>
            </a:endParaRPr>
          </a:p>
        </p:txBody>
      </p:sp>
      <p:sp>
        <p:nvSpPr>
          <p:cNvPr id="12" name="Rectangle 11">
            <a:extLst>
              <a:ext uri="{FF2B5EF4-FFF2-40B4-BE49-F238E27FC236}">
                <a16:creationId xmlns:a16="http://schemas.microsoft.com/office/drawing/2014/main" id="{FB54A095-54DF-4D87-A80C-DD8F2F7E0579}"/>
              </a:ext>
            </a:extLst>
          </p:cNvPr>
          <p:cNvSpPr/>
          <p:nvPr/>
        </p:nvSpPr>
        <p:spPr>
          <a:xfrm>
            <a:off x="0" y="2209800"/>
            <a:ext cx="9144000" cy="4457952"/>
          </a:xfrm>
          <a:prstGeom prst="rect">
            <a:avLst/>
          </a:prstGeom>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1.She ………...…… his invitation to the party and now he’s really upset.</a:t>
            </a:r>
          </a:p>
          <a:p>
            <a:pPr>
              <a:lnSpc>
                <a:spcPct val="150000"/>
              </a:lnSpc>
            </a:pPr>
            <a:r>
              <a:rPr lang="en-US" sz="240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What’s  …………..…….in the street over there? Open the door!</a:t>
            </a:r>
          </a:p>
          <a:p>
            <a:pPr>
              <a:lnSpc>
                <a:spcPct val="150000"/>
              </a:lnSpc>
            </a:pPr>
            <a:r>
              <a:rPr lang="en-US" sz="240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Lots of fruit and vegetables will help you ………….. your cold.</a:t>
            </a:r>
          </a:p>
          <a:p>
            <a:pPr>
              <a:lnSpc>
                <a:spcPct val="150000"/>
              </a:lnSpc>
            </a:pPr>
            <a:r>
              <a:rPr lang="en-US" sz="240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My brother was  ………………..with a trip to the zoo.</a:t>
            </a:r>
          </a:p>
          <a:p>
            <a:pPr>
              <a:lnSpc>
                <a:spcPct val="150000"/>
              </a:lnSpc>
            </a:pPr>
            <a:r>
              <a:rPr lang="en-US" sz="2400">
                <a:latin typeface="Times New Roman" panose="02020603050405020304" pitchFamily="18" charset="0"/>
                <a:cs typeface="Times New Roman" panose="02020603050405020304" pitchFamily="18" charset="0"/>
              </a:rPr>
              <a:t>5. The </a:t>
            </a:r>
            <a:r>
              <a:rPr lang="en-US" sz="2400" dirty="0">
                <a:latin typeface="Times New Roman" panose="02020603050405020304" pitchFamily="18" charset="0"/>
                <a:cs typeface="Times New Roman" panose="02020603050405020304" pitchFamily="18" charset="0"/>
              </a:rPr>
              <a:t>road was jammed, so we had to ……………… and find an alternative route.</a:t>
            </a:r>
          </a:p>
          <a:p>
            <a:pPr>
              <a:lnSpc>
                <a:spcPct val="150000"/>
              </a:lnSpc>
            </a:pPr>
            <a:r>
              <a:rPr lang="en-US" sz="240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I have …………….. about a fabulous place where we can go for a picnic this weekend.</a:t>
            </a:r>
          </a:p>
        </p:txBody>
      </p:sp>
      <p:sp>
        <p:nvSpPr>
          <p:cNvPr id="14" name="Rectangle 13">
            <a:extLst>
              <a:ext uri="{FF2B5EF4-FFF2-40B4-BE49-F238E27FC236}">
                <a16:creationId xmlns:a16="http://schemas.microsoft.com/office/drawing/2014/main" id="{55288166-A9AE-46BE-8D5C-6BE555FC0BE4}"/>
              </a:ext>
            </a:extLst>
          </p:cNvPr>
          <p:cNvSpPr/>
          <p:nvPr/>
        </p:nvSpPr>
        <p:spPr>
          <a:xfrm>
            <a:off x="76200" y="1642620"/>
            <a:ext cx="8991600" cy="461665"/>
          </a:xfrm>
          <a:prstGeom prst="rect">
            <a:avLst/>
          </a:prstGeom>
          <a:solidFill>
            <a:srgbClr val="92D050"/>
          </a:solidFill>
        </p:spPr>
        <p:txBody>
          <a:bodyPr wrap="square">
            <a:spAutoFit/>
          </a:bodyPr>
          <a:lstStyle/>
          <a:p>
            <a:r>
              <a:rPr lang="en-US" sz="2400" b="1">
                <a:latin typeface="Times New Roman" panose="02020603050405020304" pitchFamily="18" charset="0"/>
                <a:cs typeface="Times New Roman" panose="02020603050405020304" pitchFamily="18" charset="0"/>
              </a:rPr>
              <a:t>   cheer </a:t>
            </a:r>
            <a:r>
              <a:rPr lang="en-US" sz="2400" b="1" dirty="0">
                <a:latin typeface="Times New Roman" panose="02020603050405020304" pitchFamily="18" charset="0"/>
                <a:cs typeface="Times New Roman" panose="02020603050405020304" pitchFamily="18" charset="0"/>
              </a:rPr>
              <a:t>up    get over	</a:t>
            </a:r>
            <a:r>
              <a:rPr lang="en-US" sz="2400" b="1">
                <a:latin typeface="Times New Roman" panose="02020603050405020304" pitchFamily="18" charset="0"/>
                <a:cs typeface="Times New Roman" panose="02020603050405020304" pitchFamily="18" charset="0"/>
              </a:rPr>
              <a:t>    turn </a:t>
            </a:r>
            <a:r>
              <a:rPr lang="en-US" sz="2400" b="1" dirty="0">
                <a:latin typeface="Times New Roman" panose="02020603050405020304" pitchFamily="18" charset="0"/>
                <a:cs typeface="Times New Roman" panose="02020603050405020304" pitchFamily="18" charset="0"/>
              </a:rPr>
              <a:t>back    find out    </a:t>
            </a:r>
            <a:r>
              <a:rPr lang="en-US" sz="2400" b="1">
                <a:latin typeface="Times New Roman" panose="02020603050405020304" pitchFamily="18" charset="0"/>
                <a:cs typeface="Times New Roman" panose="02020603050405020304" pitchFamily="18" charset="0"/>
              </a:rPr>
              <a:t>turn down    go </a:t>
            </a:r>
            <a:r>
              <a:rPr lang="en-US" sz="2400" b="1" dirty="0">
                <a:latin typeface="Times New Roman" panose="02020603050405020304" pitchFamily="18" charset="0"/>
                <a:cs typeface="Times New Roman" panose="02020603050405020304" pitchFamily="18" charset="0"/>
              </a:rPr>
              <a:t>on</a:t>
            </a:r>
          </a:p>
        </p:txBody>
      </p:sp>
      <p:sp>
        <p:nvSpPr>
          <p:cNvPr id="15" name="Rectangle 14">
            <a:extLst>
              <a:ext uri="{FF2B5EF4-FFF2-40B4-BE49-F238E27FC236}">
                <a16:creationId xmlns:a16="http://schemas.microsoft.com/office/drawing/2014/main" id="{8BA413D1-45C1-45A4-AC18-34A0527E12FE}"/>
              </a:ext>
            </a:extLst>
          </p:cNvPr>
          <p:cNvSpPr/>
          <p:nvPr/>
        </p:nvSpPr>
        <p:spPr>
          <a:xfrm>
            <a:off x="2647840" y="3924630"/>
            <a:ext cx="1700337"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cheered up </a:t>
            </a:r>
            <a:endParaRPr lang="en-US" sz="2400" b="1" dirty="0">
              <a:solidFill>
                <a:srgbClr val="FF0000"/>
              </a:solidFill>
            </a:endParaRPr>
          </a:p>
        </p:txBody>
      </p:sp>
      <p:sp>
        <p:nvSpPr>
          <p:cNvPr id="16" name="Rectangle 15">
            <a:extLst>
              <a:ext uri="{FF2B5EF4-FFF2-40B4-BE49-F238E27FC236}">
                <a16:creationId xmlns:a16="http://schemas.microsoft.com/office/drawing/2014/main" id="{054A7F74-F4F7-4AE5-B458-682D862F57EC}"/>
              </a:ext>
            </a:extLst>
          </p:cNvPr>
          <p:cNvSpPr/>
          <p:nvPr/>
        </p:nvSpPr>
        <p:spPr>
          <a:xfrm>
            <a:off x="5653615" y="3363962"/>
            <a:ext cx="1234633"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get over</a:t>
            </a:r>
            <a:endParaRPr lang="en-US" sz="2400" b="1" dirty="0">
              <a:solidFill>
                <a:srgbClr val="FF0000"/>
              </a:solidFill>
            </a:endParaRPr>
          </a:p>
        </p:txBody>
      </p:sp>
      <p:sp>
        <p:nvSpPr>
          <p:cNvPr id="17" name="Rectangle 16">
            <a:extLst>
              <a:ext uri="{FF2B5EF4-FFF2-40B4-BE49-F238E27FC236}">
                <a16:creationId xmlns:a16="http://schemas.microsoft.com/office/drawing/2014/main" id="{8703E898-10CC-41F0-95E1-43F525A88CC6}"/>
              </a:ext>
            </a:extLst>
          </p:cNvPr>
          <p:cNvSpPr/>
          <p:nvPr/>
        </p:nvSpPr>
        <p:spPr>
          <a:xfrm>
            <a:off x="4876800" y="4454359"/>
            <a:ext cx="1553630"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turn back </a:t>
            </a:r>
            <a:endParaRPr lang="en-US" sz="2400" b="1" dirty="0">
              <a:solidFill>
                <a:srgbClr val="FF0000"/>
              </a:solidFill>
            </a:endParaRPr>
          </a:p>
        </p:txBody>
      </p:sp>
      <p:sp>
        <p:nvSpPr>
          <p:cNvPr id="18" name="Rectangle 17">
            <a:extLst>
              <a:ext uri="{FF2B5EF4-FFF2-40B4-BE49-F238E27FC236}">
                <a16:creationId xmlns:a16="http://schemas.microsoft.com/office/drawing/2014/main" id="{3C028E9C-618F-4E84-B7F3-9428C53B667B}"/>
              </a:ext>
            </a:extLst>
          </p:cNvPr>
          <p:cNvSpPr/>
          <p:nvPr/>
        </p:nvSpPr>
        <p:spPr>
          <a:xfrm>
            <a:off x="1295400" y="5562600"/>
            <a:ext cx="1537600"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found out </a:t>
            </a:r>
            <a:endParaRPr lang="en-US" sz="2400" b="1" dirty="0">
              <a:solidFill>
                <a:srgbClr val="FF0000"/>
              </a:solidFill>
            </a:endParaRPr>
          </a:p>
        </p:txBody>
      </p:sp>
      <p:sp>
        <p:nvSpPr>
          <p:cNvPr id="19" name="Rectangle 18">
            <a:extLst>
              <a:ext uri="{FF2B5EF4-FFF2-40B4-BE49-F238E27FC236}">
                <a16:creationId xmlns:a16="http://schemas.microsoft.com/office/drawing/2014/main" id="{1B38B961-2578-4218-A407-F913446F0B9D}"/>
              </a:ext>
            </a:extLst>
          </p:cNvPr>
          <p:cNvSpPr/>
          <p:nvPr/>
        </p:nvSpPr>
        <p:spPr>
          <a:xfrm>
            <a:off x="776815" y="2281535"/>
            <a:ext cx="1871025"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turned down</a:t>
            </a:r>
            <a:endParaRPr lang="en-US" sz="2400" b="1" dirty="0">
              <a:solidFill>
                <a:srgbClr val="FF0000"/>
              </a:solidFill>
            </a:endParaRPr>
          </a:p>
        </p:txBody>
      </p:sp>
      <p:sp>
        <p:nvSpPr>
          <p:cNvPr id="20" name="Rectangle 19">
            <a:extLst>
              <a:ext uri="{FF2B5EF4-FFF2-40B4-BE49-F238E27FC236}">
                <a16:creationId xmlns:a16="http://schemas.microsoft.com/office/drawing/2014/main" id="{061FC001-673A-4C5B-9BEE-5395AD9F34CC}"/>
              </a:ext>
            </a:extLst>
          </p:cNvPr>
          <p:cNvSpPr/>
          <p:nvPr/>
        </p:nvSpPr>
        <p:spPr>
          <a:xfrm>
            <a:off x="1876832" y="2790618"/>
            <a:ext cx="1305165"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going on</a:t>
            </a:r>
          </a:p>
        </p:txBody>
      </p:sp>
    </p:spTree>
    <p:extLst>
      <p:ext uri="{BB962C8B-B14F-4D97-AF65-F5344CB8AC3E}">
        <p14:creationId xmlns:p14="http://schemas.microsoft.com/office/powerpoint/2010/main" val="6495447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4" grpId="0" animBg="1"/>
      <p:bldP spid="15" grpId="0"/>
      <p:bldP spid="16"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0" y="15025"/>
            <a:ext cx="9144000" cy="611188"/>
          </a:xfrm>
          <a:prstGeom prst="rect">
            <a:avLst/>
          </a:prstGeom>
          <a:solidFill>
            <a:schemeClr val="tx2">
              <a:lumMod val="60000"/>
              <a:lumOff val="40000"/>
            </a:schemeClr>
          </a:solidFill>
          <a:ln>
            <a:noFill/>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b="1">
                <a:solidFill>
                  <a:srgbClr val="FFFF00"/>
                </a:solidFill>
                <a:latin typeface="Berlin Sans FB Demi" panose="020E0802020502020306" pitchFamily="34" charset="0"/>
              </a:rPr>
              <a:t>II-</a:t>
            </a:r>
            <a:r>
              <a:rPr lang="en-US" sz="3200" b="1">
                <a:solidFill>
                  <a:srgbClr val="FFFF00"/>
                </a:solidFill>
                <a:latin typeface="Berlin Sans FB Demi" panose="020E0802020502020306" pitchFamily="34" charset="0"/>
              </a:rPr>
              <a:t> </a:t>
            </a:r>
            <a:r>
              <a:rPr lang="en-US" sz="3200" b="1" dirty="0">
                <a:solidFill>
                  <a:srgbClr val="FFFF00"/>
                </a:solidFill>
                <a:latin typeface="Berlin Sans FB Demi" panose="020E0802020502020306" pitchFamily="34" charset="0"/>
              </a:rPr>
              <a:t>Grammar </a:t>
            </a:r>
            <a:r>
              <a:rPr lang="en-US" sz="2400" b="1" dirty="0">
                <a:solidFill>
                  <a:srgbClr val="FFFF00"/>
                </a:solidFill>
                <a:latin typeface="Berlin Sans FB Demi" panose="020E0802020502020306" pitchFamily="34" charset="0"/>
              </a:rPr>
              <a:t>(page 24)</a:t>
            </a:r>
            <a:endParaRPr lang="en-US" sz="3200" b="1" dirty="0">
              <a:solidFill>
                <a:srgbClr val="FFFF00"/>
              </a:solidFill>
              <a:latin typeface="Berlin Sans FB Demi" panose="020E0802020502020306" pitchFamily="34" charset="0"/>
            </a:endParaRPr>
          </a:p>
        </p:txBody>
      </p:sp>
      <p:sp>
        <p:nvSpPr>
          <p:cNvPr id="3" name="TextBox 2"/>
          <p:cNvSpPr txBox="1"/>
          <p:nvPr/>
        </p:nvSpPr>
        <p:spPr>
          <a:xfrm>
            <a:off x="194525" y="626213"/>
            <a:ext cx="8754950" cy="954107"/>
          </a:xfrm>
          <a:prstGeom prst="rect">
            <a:avLst/>
          </a:prstGeom>
          <a:noFill/>
        </p:spPr>
        <p:txBody>
          <a:bodyPr wrap="square" rtlCol="0">
            <a:spAutoFit/>
          </a:bodyPr>
          <a:lstStyle/>
          <a:p>
            <a:pPr>
              <a:defRPr/>
            </a:pPr>
            <a:r>
              <a:rPr lang="en-US" sz="2800">
                <a:solidFill>
                  <a:srgbClr val="0000FF"/>
                </a:solidFill>
                <a:latin typeface="Berlin Sans FB Demi" panose="020E0802020502020306" pitchFamily="34" charset="0"/>
              </a:rPr>
              <a:t>3. Rewrite the sentences </a:t>
            </a:r>
            <a:r>
              <a:rPr lang="en-US" sz="2800" b="1" i="1">
                <a:solidFill>
                  <a:srgbClr val="0000FF"/>
                </a:solidFill>
                <a:latin typeface="Berlin Sans FB Demi" panose="020E0802020502020306" pitchFamily="34" charset="0"/>
              </a:rPr>
              <a:t>(Activity  5– </a:t>
            </a:r>
            <a:r>
              <a:rPr lang="en-US" sz="2800" b="1" i="1" dirty="0">
                <a:solidFill>
                  <a:srgbClr val="0000FF"/>
                </a:solidFill>
                <a:latin typeface="Berlin Sans FB Demi" panose="020E0802020502020306" pitchFamily="34" charset="0"/>
              </a:rPr>
              <a:t>page 24) </a:t>
            </a:r>
            <a:endParaRPr lang="en-US" sz="2800" dirty="0">
              <a:solidFill>
                <a:srgbClr val="0000FF"/>
              </a:solidFill>
              <a:latin typeface="Berlin Sans FB Demi" panose="020E0802020502020306" pitchFamily="34" charset="0"/>
            </a:endParaRPr>
          </a:p>
          <a:p>
            <a:endParaRPr lang="vi-VN" sz="2800" dirty="0">
              <a:solidFill>
                <a:srgbClr val="0000FF"/>
              </a:solidFill>
            </a:endParaRPr>
          </a:p>
        </p:txBody>
      </p:sp>
      <p:sp>
        <p:nvSpPr>
          <p:cNvPr id="2" name="Rectangle 1">
            <a:extLst>
              <a:ext uri="{FF2B5EF4-FFF2-40B4-BE49-F238E27FC236}">
                <a16:creationId xmlns:a16="http://schemas.microsoft.com/office/drawing/2014/main" id="{B080664E-5A59-4E38-B586-3D1E2ABD9C7C}"/>
              </a:ext>
            </a:extLst>
          </p:cNvPr>
          <p:cNvSpPr/>
          <p:nvPr/>
        </p:nvSpPr>
        <p:spPr>
          <a:xfrm>
            <a:off x="609600" y="1371600"/>
            <a:ext cx="9144000" cy="4893647"/>
          </a:xfrm>
          <a:prstGeom prst="rect">
            <a:avLst/>
          </a:prstGeom>
        </p:spPr>
        <p:txBody>
          <a:bodyPr wrap="square">
            <a:spAutoFit/>
          </a:bodyPr>
          <a:lstStyle/>
          <a:p>
            <a:pPr algn="just"/>
            <a:r>
              <a:rPr lang="en-US" sz="2400">
                <a:latin typeface="Times New Roman" panose="02020603050405020304" pitchFamily="18" charset="0"/>
                <a:cs typeface="Times New Roman" panose="02020603050405020304" pitchFamily="18" charset="0"/>
              </a:rPr>
              <a:t>1. Don’t </a:t>
            </a:r>
            <a:r>
              <a:rPr lang="en-US" sz="2400" dirty="0">
                <a:latin typeface="Times New Roman" panose="02020603050405020304" pitchFamily="18" charset="0"/>
                <a:cs typeface="Times New Roman" panose="02020603050405020304" pitchFamily="18" charset="0"/>
              </a:rPr>
              <a:t>leave the lights on when you leave the classroom. (OFF)</a:t>
            </a: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a:latin typeface="Times New Roman" panose="02020603050405020304" pitchFamily="18" charset="0"/>
                <a:cs typeface="Times New Roman" panose="02020603050405020304" pitchFamily="18" charset="0"/>
              </a:rPr>
              <a:t>2. Mai </a:t>
            </a:r>
            <a:r>
              <a:rPr lang="en-US" sz="2400" dirty="0">
                <a:latin typeface="Times New Roman" panose="02020603050405020304" pitchFamily="18" charset="0"/>
                <a:cs typeface="Times New Roman" panose="02020603050405020304" pitchFamily="18" charset="0"/>
              </a:rPr>
              <a:t>spent her childhood in a small town in the south. (UP)</a:t>
            </a: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a:latin typeface="Times New Roman" panose="02020603050405020304" pitchFamily="18" charset="0"/>
                <a:cs typeface="Times New Roman" panose="02020603050405020304" pitchFamily="18" charset="0"/>
              </a:rPr>
              <a:t>3. Kathy </a:t>
            </a:r>
            <a:r>
              <a:rPr lang="en-US" sz="2400" dirty="0">
                <a:latin typeface="Times New Roman" panose="02020603050405020304" pitchFamily="18" charset="0"/>
                <a:cs typeface="Times New Roman" panose="02020603050405020304" pitchFamily="18" charset="0"/>
              </a:rPr>
              <a:t>checked the restaurant on her mobile phone. (LOOKED)</a:t>
            </a: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a:latin typeface="Times New Roman" panose="02020603050405020304" pitchFamily="18" charset="0"/>
                <a:cs typeface="Times New Roman" panose="02020603050405020304" pitchFamily="18" charset="0"/>
              </a:rPr>
              <a:t>4. My </a:t>
            </a:r>
            <a:r>
              <a:rPr lang="en-US" sz="2400" dirty="0">
                <a:latin typeface="Times New Roman" panose="02020603050405020304" pitchFamily="18" charset="0"/>
                <a:cs typeface="Times New Roman" panose="02020603050405020304" pitchFamily="18" charset="0"/>
              </a:rPr>
              <a:t>grandmother has recovered from her operation. (</a:t>
            </a:r>
            <a:r>
              <a:rPr lang="en-US" sz="2400">
                <a:latin typeface="Times New Roman" panose="02020603050405020304" pitchFamily="18" charset="0"/>
                <a:cs typeface="Times New Roman" panose="02020603050405020304" pitchFamily="18" charset="0"/>
              </a:rPr>
              <a:t>GOT)</a:t>
            </a: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a:latin typeface="Times New Roman" panose="02020603050405020304" pitchFamily="18" charset="0"/>
                <a:cs typeface="Times New Roman" panose="02020603050405020304" pitchFamily="18" charset="0"/>
              </a:rPr>
              <a:t>5. We </a:t>
            </a:r>
            <a:r>
              <a:rPr lang="en-US" sz="2400" dirty="0">
                <a:latin typeface="Times New Roman" panose="02020603050405020304" pitchFamily="18" charset="0"/>
                <a:cs typeface="Times New Roman" panose="02020603050405020304" pitchFamily="18" charset="0"/>
              </a:rPr>
              <a:t>are really expecting to see you again with pleasure.(LOOK)</a:t>
            </a:r>
          </a:p>
        </p:txBody>
      </p:sp>
      <p:sp>
        <p:nvSpPr>
          <p:cNvPr id="21" name="Rectangle 20">
            <a:extLst>
              <a:ext uri="{FF2B5EF4-FFF2-40B4-BE49-F238E27FC236}">
                <a16:creationId xmlns:a16="http://schemas.microsoft.com/office/drawing/2014/main" id="{3168E3A2-B5EE-40A0-8961-EF1B7EF09CC2}"/>
              </a:ext>
            </a:extLst>
          </p:cNvPr>
          <p:cNvSpPr/>
          <p:nvPr/>
        </p:nvSpPr>
        <p:spPr>
          <a:xfrm>
            <a:off x="990600" y="1889240"/>
            <a:ext cx="6496266"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Turn off </a:t>
            </a:r>
            <a:r>
              <a:rPr lang="en-US" sz="2400" b="1">
                <a:solidFill>
                  <a:srgbClr val="FF0000"/>
                </a:solidFill>
                <a:latin typeface="Times New Roman" panose="02020603050405020304" pitchFamily="18" charset="0"/>
                <a:cs typeface="Times New Roman" panose="02020603050405020304" pitchFamily="18" charset="0"/>
              </a:rPr>
              <a:t>the lights </a:t>
            </a:r>
            <a:r>
              <a:rPr lang="en-US" sz="2400">
                <a:latin typeface="Times New Roman" panose="02020603050405020304" pitchFamily="18" charset="0"/>
                <a:cs typeface="Times New Roman" panose="02020603050405020304" pitchFamily="18" charset="0"/>
              </a:rPr>
              <a:t>when you leave the classroom. </a:t>
            </a:r>
            <a:endParaRPr lang="en-US" sz="2400" dirty="0"/>
          </a:p>
        </p:txBody>
      </p:sp>
      <p:sp>
        <p:nvSpPr>
          <p:cNvPr id="22" name="Rectangle 21">
            <a:extLst>
              <a:ext uri="{FF2B5EF4-FFF2-40B4-BE49-F238E27FC236}">
                <a16:creationId xmlns:a16="http://schemas.microsoft.com/office/drawing/2014/main" id="{6C6DD664-FD1C-4008-9EDF-4D464FE9798F}"/>
              </a:ext>
            </a:extLst>
          </p:cNvPr>
          <p:cNvSpPr/>
          <p:nvPr/>
        </p:nvSpPr>
        <p:spPr>
          <a:xfrm>
            <a:off x="1143000" y="3070003"/>
            <a:ext cx="6419320" cy="461665"/>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Mai</a:t>
            </a:r>
            <a:r>
              <a:rPr lang="en-US" sz="2400">
                <a:solidFill>
                  <a:srgbClr val="FF0000"/>
                </a:solidFill>
                <a:latin typeface="Times New Roman" panose="02020603050405020304" pitchFamily="18" charset="0"/>
                <a:cs typeface="Times New Roman" panose="02020603050405020304" pitchFamily="18" charset="0"/>
              </a:rPr>
              <a:t> </a:t>
            </a:r>
            <a:r>
              <a:rPr lang="en-US" sz="2400" b="1">
                <a:solidFill>
                  <a:srgbClr val="FF0000"/>
                </a:solidFill>
                <a:latin typeface="Times New Roman" panose="02020603050405020304" pitchFamily="18" charset="0"/>
                <a:cs typeface="Times New Roman" panose="02020603050405020304" pitchFamily="18" charset="0"/>
              </a:rPr>
              <a:t>grew up </a:t>
            </a:r>
            <a:r>
              <a:rPr lang="en-US" sz="2400">
                <a:latin typeface="Times New Roman" panose="02020603050405020304" pitchFamily="18" charset="0"/>
                <a:cs typeface="Times New Roman" panose="02020603050405020304" pitchFamily="18" charset="0"/>
              </a:rPr>
              <a:t>in a small town in the south. </a:t>
            </a:r>
            <a:endParaRPr lang="en-US" sz="2400" dirty="0"/>
          </a:p>
        </p:txBody>
      </p:sp>
      <p:sp>
        <p:nvSpPr>
          <p:cNvPr id="23" name="Rectangle 22">
            <a:extLst>
              <a:ext uri="{FF2B5EF4-FFF2-40B4-BE49-F238E27FC236}">
                <a16:creationId xmlns:a16="http://schemas.microsoft.com/office/drawing/2014/main" id="{B84128E7-2668-45D9-81F7-1CD8BFC314E0}"/>
              </a:ext>
            </a:extLst>
          </p:cNvPr>
          <p:cNvSpPr/>
          <p:nvPr/>
        </p:nvSpPr>
        <p:spPr>
          <a:xfrm>
            <a:off x="828984" y="4077243"/>
            <a:ext cx="6813084"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Kathy </a:t>
            </a:r>
            <a:r>
              <a:rPr lang="en-US" sz="2400" b="1">
                <a:solidFill>
                  <a:srgbClr val="FF0000"/>
                </a:solidFill>
                <a:latin typeface="Times New Roman" panose="02020603050405020304" pitchFamily="18" charset="0"/>
                <a:cs typeface="Times New Roman" panose="02020603050405020304" pitchFamily="18" charset="0"/>
              </a:rPr>
              <a:t>looked up </a:t>
            </a:r>
            <a:r>
              <a:rPr lang="en-US" sz="2400">
                <a:latin typeface="Times New Roman" panose="02020603050405020304" pitchFamily="18" charset="0"/>
                <a:cs typeface="Times New Roman" panose="02020603050405020304" pitchFamily="18" charset="0"/>
              </a:rPr>
              <a:t>the restaurant on her mobile phone. </a:t>
            </a:r>
            <a:endParaRPr lang="en-US" sz="2400" dirty="0"/>
          </a:p>
        </p:txBody>
      </p:sp>
      <p:sp>
        <p:nvSpPr>
          <p:cNvPr id="24" name="Rectangle 23">
            <a:extLst>
              <a:ext uri="{FF2B5EF4-FFF2-40B4-BE49-F238E27FC236}">
                <a16:creationId xmlns:a16="http://schemas.microsoft.com/office/drawing/2014/main" id="{BD4D665F-167D-47B1-BF6D-EF93B4F94094}"/>
              </a:ext>
            </a:extLst>
          </p:cNvPr>
          <p:cNvSpPr/>
          <p:nvPr/>
        </p:nvSpPr>
        <p:spPr>
          <a:xfrm>
            <a:off x="1143000" y="5070527"/>
            <a:ext cx="6719531" cy="461665"/>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My grandmother has </a:t>
            </a:r>
            <a:r>
              <a:rPr lang="en-US" sz="2400" b="1">
                <a:solidFill>
                  <a:srgbClr val="FF0000"/>
                </a:solidFill>
                <a:latin typeface="Times New Roman" panose="02020603050405020304" pitchFamily="18" charset="0"/>
                <a:cs typeface="Times New Roman" panose="02020603050405020304" pitchFamily="18" charset="0"/>
              </a:rPr>
              <a:t>got over </a:t>
            </a:r>
            <a:r>
              <a:rPr lang="en-US" sz="2400">
                <a:latin typeface="Times New Roman" panose="02020603050405020304" pitchFamily="18" charset="0"/>
                <a:cs typeface="Times New Roman" panose="02020603050405020304" pitchFamily="18" charset="0"/>
              </a:rPr>
              <a:t>her operation.</a:t>
            </a:r>
            <a:r>
              <a:rPr lang="en-US" sz="2400" b="1">
                <a:solidFill>
                  <a:srgbClr val="FF0000"/>
                </a:solidFill>
                <a:latin typeface="Times New Roman" panose="02020603050405020304" pitchFamily="18" charset="0"/>
                <a:cs typeface="Times New Roman" panose="02020603050405020304" pitchFamily="18" charset="0"/>
              </a:rPr>
              <a:t> </a:t>
            </a:r>
            <a:endParaRPr lang="en-US" sz="2400" b="1" dirty="0"/>
          </a:p>
        </p:txBody>
      </p:sp>
      <p:sp>
        <p:nvSpPr>
          <p:cNvPr id="25" name="Rectangle 24">
            <a:extLst>
              <a:ext uri="{FF2B5EF4-FFF2-40B4-BE49-F238E27FC236}">
                <a16:creationId xmlns:a16="http://schemas.microsoft.com/office/drawing/2014/main" id="{2DCEA989-C19C-464D-9D84-FEF1EE598BBB}"/>
              </a:ext>
            </a:extLst>
          </p:cNvPr>
          <p:cNvSpPr/>
          <p:nvPr/>
        </p:nvSpPr>
        <p:spPr>
          <a:xfrm>
            <a:off x="1219200" y="6172200"/>
            <a:ext cx="6173957" cy="461665"/>
          </a:xfrm>
          <a:prstGeom prst="rect">
            <a:avLst/>
          </a:prstGeom>
        </p:spPr>
        <p:txBody>
          <a:bodyPr wrap="square">
            <a:spAutoFit/>
          </a:bodyPr>
          <a:lstStyle/>
          <a:p>
            <a:pPr algn="just"/>
            <a:r>
              <a:rPr lang="en-US" sz="2400">
                <a:latin typeface="Times New Roman" panose="02020603050405020304" pitchFamily="18" charset="0"/>
                <a:cs typeface="Times New Roman" panose="02020603050405020304" pitchFamily="18" charset="0"/>
              </a:rPr>
              <a:t>We are </a:t>
            </a:r>
            <a:r>
              <a:rPr lang="en-US" sz="2400" b="1">
                <a:solidFill>
                  <a:srgbClr val="FF0000"/>
                </a:solidFill>
                <a:latin typeface="Times New Roman" panose="02020603050405020304" pitchFamily="18" charset="0"/>
                <a:cs typeface="Times New Roman" panose="02020603050405020304" pitchFamily="18" charset="0"/>
              </a:rPr>
              <a:t>looking </a:t>
            </a:r>
            <a:r>
              <a:rPr lang="en-US" sz="2400" b="1" dirty="0">
                <a:solidFill>
                  <a:srgbClr val="FF0000"/>
                </a:solidFill>
                <a:latin typeface="Times New Roman" panose="02020603050405020304" pitchFamily="18" charset="0"/>
                <a:cs typeface="Times New Roman" panose="02020603050405020304" pitchFamily="18" charset="0"/>
              </a:rPr>
              <a:t>forward to seeing you again.</a:t>
            </a:r>
          </a:p>
        </p:txBody>
      </p:sp>
      <p:cxnSp>
        <p:nvCxnSpPr>
          <p:cNvPr id="26" name="Straight Connector 25">
            <a:extLst>
              <a:ext uri="{FF2B5EF4-FFF2-40B4-BE49-F238E27FC236}">
                <a16:creationId xmlns:a16="http://schemas.microsoft.com/office/drawing/2014/main" id="{1B4A796D-7B49-435E-9B02-283607E1D21B}"/>
              </a:ext>
            </a:extLst>
          </p:cNvPr>
          <p:cNvCxnSpPr/>
          <p:nvPr/>
        </p:nvCxnSpPr>
        <p:spPr>
          <a:xfrm>
            <a:off x="990600" y="1751791"/>
            <a:ext cx="2971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7E37EA4-C99D-433B-8C62-C240D787E76D}"/>
              </a:ext>
            </a:extLst>
          </p:cNvPr>
          <p:cNvCxnSpPr/>
          <p:nvPr/>
        </p:nvCxnSpPr>
        <p:spPr>
          <a:xfrm>
            <a:off x="1905000" y="6172200"/>
            <a:ext cx="57641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A265272-A1C2-48E2-B144-2EAB5CF44DBA}"/>
              </a:ext>
            </a:extLst>
          </p:cNvPr>
          <p:cNvCxnSpPr/>
          <p:nvPr/>
        </p:nvCxnSpPr>
        <p:spPr>
          <a:xfrm>
            <a:off x="3606053" y="5029200"/>
            <a:ext cx="17794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C80901C-3F88-4A7E-B17E-C2D3349D260B}"/>
              </a:ext>
            </a:extLst>
          </p:cNvPr>
          <p:cNvCxnSpPr/>
          <p:nvPr/>
        </p:nvCxnSpPr>
        <p:spPr>
          <a:xfrm>
            <a:off x="1844590" y="3961591"/>
            <a:ext cx="9812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6F67FB6-98A6-4646-AFB2-3922FC39F73A}"/>
              </a:ext>
            </a:extLst>
          </p:cNvPr>
          <p:cNvCxnSpPr/>
          <p:nvPr/>
        </p:nvCxnSpPr>
        <p:spPr>
          <a:xfrm>
            <a:off x="1644727" y="2895600"/>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8462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2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2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2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arn(inVertical)">
                                      <p:cBhvr>
                                        <p:cTn id="45" dur="20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barn(inVertical)">
                                      <p:cBhvr>
                                        <p:cTn id="5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0" y="15025"/>
            <a:ext cx="9144000" cy="611188"/>
          </a:xfrm>
          <a:prstGeom prst="rect">
            <a:avLst/>
          </a:prstGeom>
          <a:solidFill>
            <a:schemeClr val="tx2">
              <a:lumMod val="60000"/>
              <a:lumOff val="40000"/>
            </a:schemeClr>
          </a:solidFill>
          <a:ln>
            <a:noFill/>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b="1">
                <a:solidFill>
                  <a:srgbClr val="FFFF00"/>
                </a:solidFill>
                <a:latin typeface="Berlin Sans FB Demi" panose="020E0802020502020306" pitchFamily="34" charset="0"/>
              </a:rPr>
              <a:t>III-</a:t>
            </a:r>
            <a:r>
              <a:rPr lang="en-US" sz="3200" b="1">
                <a:solidFill>
                  <a:srgbClr val="FFFF00"/>
                </a:solidFill>
                <a:latin typeface="Berlin Sans FB Demi" panose="020E0802020502020306" pitchFamily="34" charset="0"/>
              </a:rPr>
              <a:t> </a:t>
            </a:r>
            <a:r>
              <a:rPr lang="en-US" sz="3200" b="1" dirty="0">
                <a:solidFill>
                  <a:srgbClr val="FFFF00"/>
                </a:solidFill>
                <a:latin typeface="Berlin Sans FB Demi" panose="020E0802020502020306" pitchFamily="34" charset="0"/>
              </a:rPr>
              <a:t>Communication </a:t>
            </a:r>
            <a:r>
              <a:rPr lang="en-US" sz="2400" b="1" dirty="0">
                <a:solidFill>
                  <a:srgbClr val="FFFF00"/>
                </a:solidFill>
                <a:latin typeface="Berlin Sans FB Demi" panose="020E0802020502020306" pitchFamily="34" charset="0"/>
              </a:rPr>
              <a:t>(page 25)</a:t>
            </a:r>
            <a:endParaRPr lang="en-US" sz="3200" b="1" dirty="0">
              <a:solidFill>
                <a:srgbClr val="FFFF00"/>
              </a:solidFill>
              <a:latin typeface="Berlin Sans FB Demi" panose="020E0802020502020306" pitchFamily="34" charset="0"/>
            </a:endParaRPr>
          </a:p>
        </p:txBody>
      </p:sp>
      <p:sp>
        <p:nvSpPr>
          <p:cNvPr id="6" name="TextBox 5"/>
          <p:cNvSpPr txBox="1"/>
          <p:nvPr/>
        </p:nvSpPr>
        <p:spPr>
          <a:xfrm>
            <a:off x="359480" y="838200"/>
            <a:ext cx="8754950" cy="1569660"/>
          </a:xfrm>
          <a:prstGeom prst="rect">
            <a:avLst/>
          </a:prstGeom>
          <a:noFill/>
        </p:spPr>
        <p:txBody>
          <a:bodyPr wrap="square" rtlCol="0">
            <a:spAutoFit/>
          </a:bodyPr>
          <a:lstStyle/>
          <a:p>
            <a:pPr>
              <a:defRPr/>
            </a:pPr>
            <a:r>
              <a:rPr lang="en-US" sz="3200" i="1" dirty="0">
                <a:solidFill>
                  <a:srgbClr val="0000FF"/>
                </a:solidFill>
                <a:latin typeface="Berlin Sans FB Demi" panose="020E0802020502020306" pitchFamily="34" charset="0"/>
              </a:rPr>
              <a:t>Work </a:t>
            </a:r>
            <a:r>
              <a:rPr lang="en-US" sz="3200" i="1">
                <a:solidFill>
                  <a:srgbClr val="0000FF"/>
                </a:solidFill>
                <a:latin typeface="Berlin Sans FB Demi" panose="020E0802020502020306" pitchFamily="34" charset="0"/>
              </a:rPr>
              <a:t>in teams. The first team gives the name of a city in Viet Nam. The second team gives famous man-made or natural attractions.</a:t>
            </a:r>
            <a:endParaRPr lang="vi-VN" sz="3200" i="1" dirty="0">
              <a:solidFill>
                <a:srgbClr val="0000FF"/>
              </a:solidFill>
            </a:endParaRPr>
          </a:p>
        </p:txBody>
      </p:sp>
      <p:sp>
        <p:nvSpPr>
          <p:cNvPr id="2" name="TextBox 1"/>
          <p:cNvSpPr txBox="1"/>
          <p:nvPr/>
        </p:nvSpPr>
        <p:spPr>
          <a:xfrm>
            <a:off x="699403" y="2971800"/>
            <a:ext cx="8229600" cy="1527341"/>
          </a:xfrm>
          <a:prstGeom prst="rect">
            <a:avLst/>
          </a:prstGeom>
          <a:noFill/>
        </p:spPr>
        <p:txBody>
          <a:bodyPr wrap="square" rtlCol="0">
            <a:spAutoFit/>
          </a:bodyPr>
          <a:lstStyle/>
          <a:p>
            <a:pPr>
              <a:lnSpc>
                <a:spcPct val="114000"/>
              </a:lnSpc>
            </a:pPr>
            <a:r>
              <a:rPr lang="en-US" sz="2800" i="1" dirty="0">
                <a:solidFill>
                  <a:srgbClr val="0000FF"/>
                </a:solidFill>
                <a:latin typeface="Georgia" panose="02040502050405020303" pitchFamily="18" charset="0"/>
                <a:cs typeface="Times New Roman" panose="02020603050405020304" pitchFamily="18" charset="0"/>
              </a:rPr>
              <a:t>Example:</a:t>
            </a:r>
          </a:p>
          <a:p>
            <a:pPr>
              <a:lnSpc>
                <a:spcPct val="114000"/>
              </a:lnSpc>
            </a:pPr>
            <a:r>
              <a:rPr lang="en-US" sz="2800" i="1">
                <a:latin typeface="Georgia" panose="02040502050405020303" pitchFamily="18" charset="0"/>
                <a:cs typeface="Times New Roman" panose="02020603050405020304" pitchFamily="18" charset="0"/>
              </a:rPr>
              <a:t>Team 1: Hai Duong City</a:t>
            </a:r>
          </a:p>
          <a:p>
            <a:pPr>
              <a:lnSpc>
                <a:spcPct val="114000"/>
              </a:lnSpc>
            </a:pPr>
            <a:r>
              <a:rPr lang="en-US" sz="2800" i="1">
                <a:latin typeface="Georgia" panose="02040502050405020303" pitchFamily="18" charset="0"/>
                <a:cs typeface="Times New Roman" panose="02020603050405020304" pitchFamily="18" charset="0"/>
              </a:rPr>
              <a:t>Team 2: Well, it is famous for its green bean cakes</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786312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1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0" y="15025"/>
            <a:ext cx="9144000" cy="611188"/>
          </a:xfrm>
          <a:prstGeom prst="rect">
            <a:avLst/>
          </a:prstGeom>
          <a:solidFill>
            <a:schemeClr val="tx2">
              <a:lumMod val="60000"/>
              <a:lumOff val="40000"/>
            </a:schemeClr>
          </a:solidFill>
          <a:ln>
            <a:noFill/>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b="1" dirty="0">
                <a:solidFill>
                  <a:srgbClr val="FFFF00"/>
                </a:solidFill>
                <a:latin typeface="Berlin Sans FB Demi" panose="020E0802020502020306" pitchFamily="34" charset="0"/>
              </a:rPr>
              <a:t>B-</a:t>
            </a:r>
            <a:r>
              <a:rPr lang="en-US" sz="3200" b="1" dirty="0">
                <a:solidFill>
                  <a:srgbClr val="FFFF00"/>
                </a:solidFill>
                <a:latin typeface="Berlin Sans FB Demi" panose="020E0802020502020306" pitchFamily="34" charset="0"/>
              </a:rPr>
              <a:t> Project </a:t>
            </a:r>
            <a:r>
              <a:rPr lang="en-US" sz="2400" b="1" dirty="0">
                <a:solidFill>
                  <a:srgbClr val="FFFF00"/>
                </a:solidFill>
                <a:latin typeface="Berlin Sans FB Demi" panose="020E0802020502020306" pitchFamily="34" charset="0"/>
              </a:rPr>
              <a:t>(page 25)</a:t>
            </a:r>
            <a:endParaRPr lang="en-US" sz="3200" b="1" dirty="0">
              <a:solidFill>
                <a:srgbClr val="FFFF00"/>
              </a:solidFill>
              <a:latin typeface="Berlin Sans FB Demi" panose="020E0802020502020306" pitchFamily="34" charset="0"/>
            </a:endParaRPr>
          </a:p>
        </p:txBody>
      </p:sp>
      <p:sp>
        <p:nvSpPr>
          <p:cNvPr id="6" name="TextBox 5"/>
          <p:cNvSpPr txBox="1"/>
          <p:nvPr/>
        </p:nvSpPr>
        <p:spPr>
          <a:xfrm>
            <a:off x="369172" y="812185"/>
            <a:ext cx="8754950" cy="584775"/>
          </a:xfrm>
          <a:prstGeom prst="rect">
            <a:avLst/>
          </a:prstGeom>
          <a:noFill/>
        </p:spPr>
        <p:txBody>
          <a:bodyPr wrap="square" rtlCol="0">
            <a:spAutoFit/>
          </a:bodyPr>
          <a:lstStyle/>
          <a:p>
            <a:pPr>
              <a:defRPr/>
            </a:pPr>
            <a:r>
              <a:rPr lang="en-US" sz="3200" i="1" dirty="0">
                <a:solidFill>
                  <a:srgbClr val="0000FF"/>
                </a:solidFill>
                <a:latin typeface="Berlin Sans FB Demi" panose="020E0802020502020306" pitchFamily="34" charset="0"/>
              </a:rPr>
              <a:t>Work in groups </a:t>
            </a:r>
            <a:r>
              <a:rPr lang="en-US" sz="3200" i="1">
                <a:solidFill>
                  <a:srgbClr val="0000FF"/>
                </a:solidFill>
                <a:latin typeface="Berlin Sans FB Demi" panose="020E0802020502020306" pitchFamily="34" charset="0"/>
              </a:rPr>
              <a:t>and write interesting notices.</a:t>
            </a:r>
            <a:endParaRPr lang="vi-VN" sz="3200" i="1" dirty="0">
              <a:solidFill>
                <a:srgbClr val="0000FF"/>
              </a:solidFill>
            </a:endParaRPr>
          </a:p>
        </p:txBody>
      </p:sp>
      <p:sp>
        <p:nvSpPr>
          <p:cNvPr id="5" name="TextBox 4"/>
          <p:cNvSpPr txBox="1"/>
          <p:nvPr/>
        </p:nvSpPr>
        <p:spPr>
          <a:xfrm>
            <a:off x="609600" y="2133600"/>
            <a:ext cx="7924800" cy="4146520"/>
          </a:xfrm>
          <a:prstGeom prst="rect">
            <a:avLst/>
          </a:prstGeom>
          <a:noFill/>
        </p:spPr>
        <p:txBody>
          <a:bodyPr wrap="square" rtlCol="0">
            <a:spAutoFit/>
          </a:bodyPr>
          <a:lstStyle/>
          <a:p>
            <a:pPr>
              <a:lnSpc>
                <a:spcPct val="150000"/>
              </a:lnSpc>
            </a:pPr>
            <a:r>
              <a:rPr lang="en-US" sz="3600" dirty="0">
                <a:latin typeface="Georgia" panose="02040502050405020303" pitchFamily="18" charset="0"/>
                <a:cs typeface="Times New Roman" panose="02020603050405020304" pitchFamily="18" charset="0"/>
              </a:rPr>
              <a:t>Group 1</a:t>
            </a:r>
            <a:r>
              <a:rPr lang="en-US" sz="3600">
                <a:latin typeface="Georgia" panose="02040502050405020303" pitchFamily="18" charset="0"/>
                <a:cs typeface="Times New Roman" panose="02020603050405020304" pitchFamily="18" charset="0"/>
              </a:rPr>
              <a:t>: You are organizing a seminar for teenage girls about city life.</a:t>
            </a:r>
            <a:endParaRPr lang="en-US" sz="3600" dirty="0">
              <a:latin typeface="Georgia" panose="02040502050405020303" pitchFamily="18" charset="0"/>
              <a:cs typeface="Times New Roman" panose="02020603050405020304" pitchFamily="18" charset="0"/>
            </a:endParaRPr>
          </a:p>
          <a:p>
            <a:pPr>
              <a:lnSpc>
                <a:spcPct val="150000"/>
              </a:lnSpc>
            </a:pPr>
            <a:r>
              <a:rPr lang="en-US" sz="3600" dirty="0">
                <a:latin typeface="Georgia" panose="02040502050405020303" pitchFamily="18" charset="0"/>
                <a:cs typeface="Times New Roman" panose="02020603050405020304" pitchFamily="18" charset="0"/>
              </a:rPr>
              <a:t>Group 2</a:t>
            </a:r>
            <a:r>
              <a:rPr lang="en-US" sz="3600">
                <a:latin typeface="Georgia" panose="02040502050405020303" pitchFamily="18" charset="0"/>
                <a:cs typeface="Times New Roman" panose="02020603050405020304" pitchFamily="18" charset="0"/>
              </a:rPr>
              <a:t>: You are a travel – agent. You are organizing a one-day trip around your city/town for foreigners.</a:t>
            </a:r>
            <a:endParaRPr lang="en-US" sz="360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215303700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1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4670</TotalTime>
  <Words>850</Words>
  <Application>Microsoft Office PowerPoint</Application>
  <PresentationFormat>On-screen Show (4:3)</PresentationFormat>
  <Paragraphs>98</Paragraphs>
  <Slides>13</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AngsanaUPC</vt:lpstr>
      <vt:lpstr>Arial</vt:lpstr>
      <vt:lpstr>Berlin Sans FB Demi</vt:lpstr>
      <vt:lpstr>Bradley Hand ITC</vt:lpstr>
      <vt:lpstr>Calibri</vt:lpstr>
      <vt:lpstr>Comic Sans MS</vt:lpstr>
      <vt:lpstr>Georgia</vt:lpstr>
      <vt:lpstr>Lucida Handwriting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http://viet4room.com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Manh Cuong</dc:creator>
  <cp:lastModifiedBy>Hoang Tuan</cp:lastModifiedBy>
  <cp:revision>284</cp:revision>
  <dcterms:created xsi:type="dcterms:W3CDTF">2015-11-21T14:58:38Z</dcterms:created>
  <dcterms:modified xsi:type="dcterms:W3CDTF">2020-10-09T03:59:24Z</dcterms:modified>
</cp:coreProperties>
</file>